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Lst>
  <p:sldSz cx="18288000" cy="10287000"/>
  <p:notesSz cx="6858000" cy="9144000"/>
  <p:embeddedFontLst>
    <p:embeddedFont>
      <p:font typeface="Calibri" panose="020F0502020204030204" pitchFamily="34" charset="0"/>
      <p:regular r:id="rId9"/>
      <p:bold r:id="rId10"/>
      <p:italic r:id="rId11"/>
      <p:boldItalic r:id="rId12"/>
    </p:embeddedFont>
    <p:embeddedFont>
      <p:font typeface="Computer Says No" panose="020B0604020202020204" charset="0"/>
      <p:regular r:id="rId13"/>
    </p:embeddedFont>
    <p:embeddedFont>
      <p:font typeface="Poppins Light" panose="020B0604020202020204" charset="-18"/>
      <p:regular r:id="rId14"/>
    </p:embeddedFont>
    <p:embeddedFont>
      <p:font typeface="Poppins Medium" panose="020B0604020202020204" charset="-18"/>
      <p:regular r:id="rId1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53" d="100"/>
          <a:sy n="53" d="100"/>
        </p:scale>
        <p:origin x="802" y="77"/>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5.fntdata"/><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font" Target="fonts/font4.fntdata"/><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font" Target="fonts/font3.fntdata"/><Relationship Id="rId5" Type="http://schemas.openxmlformats.org/officeDocument/2006/relationships/slide" Target="slides/slide4.xml"/><Relationship Id="rId15" Type="http://schemas.openxmlformats.org/officeDocument/2006/relationships/font" Target="fonts/font7.fntdata"/><Relationship Id="rId10" Type="http://schemas.openxmlformats.org/officeDocument/2006/relationships/font" Target="fonts/font2.fntdata"/><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font" Target="fonts/font1.fntdata"/><Relationship Id="rId14" Type="http://schemas.openxmlformats.org/officeDocument/2006/relationships/font" Target="fonts/font6.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5/6/2025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5/6/2025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5/6/2025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5/6/2025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5/6/2025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5/6/2025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7.xml"/><Relationship Id="rId5" Type="http://schemas.openxmlformats.org/officeDocument/2006/relationships/image" Target="../media/image12.png"/><Relationship Id="rId4" Type="http://schemas.openxmlformats.org/officeDocument/2006/relationships/image" Target="../media/image11.jpeg"/></Relationships>
</file>

<file path=ppt/slides/_rels/slide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9.png"/><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image" Target="../media/image14.jpeg"/></Relationships>
</file>

<file path=ppt/slides/_rels/slide5.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png"/><Relationship Id="rId10" Type="http://schemas.openxmlformats.org/officeDocument/2006/relationships/image" Target="../media/image24.png"/><Relationship Id="rId4" Type="http://schemas.openxmlformats.org/officeDocument/2006/relationships/image" Target="../media/image18.svg"/><Relationship Id="rId9" Type="http://schemas.openxmlformats.org/officeDocument/2006/relationships/image" Target="../media/image23.png"/></Relationships>
</file>

<file path=ppt/slides/_rels/slide6.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16.png"/><Relationship Id="rId7" Type="http://schemas.openxmlformats.org/officeDocument/2006/relationships/image" Target="../media/image29.png"/><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cstate="email">
              <a:extLst>
                <a:ext uri="{28A0092B-C50C-407E-A947-70E740481C1C}">
                  <a14:useLocalDpi xmlns:a14="http://schemas.microsoft.com/office/drawing/2010/main"/>
                </a:ext>
              </a:extLst>
            </a:blip>
            <a:stretch>
              <a:fillRect/>
            </a:stretch>
          </a:blipFill>
        </p:spPr>
      </p:sp>
      <p:sp>
        <p:nvSpPr>
          <p:cNvPr id="3" name="Freeform 3"/>
          <p:cNvSpPr/>
          <p:nvPr/>
        </p:nvSpPr>
        <p:spPr>
          <a:xfrm>
            <a:off x="-2576678" y="6172200"/>
            <a:ext cx="10008973" cy="8229600"/>
          </a:xfrm>
          <a:custGeom>
            <a:avLst/>
            <a:gdLst/>
            <a:ahLst/>
            <a:cxnLst/>
            <a:rect l="l" t="t" r="r" b="b"/>
            <a:pathLst>
              <a:path w="10008973" h="8229600">
                <a:moveTo>
                  <a:pt x="0" y="0"/>
                </a:moveTo>
                <a:lnTo>
                  <a:pt x="10008973" y="0"/>
                </a:lnTo>
                <a:lnTo>
                  <a:pt x="10008973" y="8229600"/>
                </a:lnTo>
                <a:lnTo>
                  <a:pt x="0" y="8229600"/>
                </a:lnTo>
                <a:lnTo>
                  <a:pt x="0" y="0"/>
                </a:lnTo>
                <a:close/>
              </a:path>
            </a:pathLst>
          </a:custGeom>
          <a:blipFill>
            <a:blip r:embed="rId3" cstate="email">
              <a:extLst>
                <a:ext uri="{28A0092B-C50C-407E-A947-70E740481C1C}">
                  <a14:useLocalDpi xmlns:a14="http://schemas.microsoft.com/office/drawing/2010/main"/>
                </a:ext>
              </a:extLst>
            </a:blip>
            <a:stretch>
              <a:fillRect/>
            </a:stretch>
          </a:blipFill>
        </p:spPr>
      </p:sp>
      <p:sp>
        <p:nvSpPr>
          <p:cNvPr id="4" name="Freeform 4"/>
          <p:cNvSpPr/>
          <p:nvPr/>
        </p:nvSpPr>
        <p:spPr>
          <a:xfrm>
            <a:off x="3268070" y="-2818506"/>
            <a:ext cx="4825046" cy="4219769"/>
          </a:xfrm>
          <a:custGeom>
            <a:avLst/>
            <a:gdLst/>
            <a:ahLst/>
            <a:cxnLst/>
            <a:rect l="l" t="t" r="r" b="b"/>
            <a:pathLst>
              <a:path w="4825046" h="4219769">
                <a:moveTo>
                  <a:pt x="0" y="0"/>
                </a:moveTo>
                <a:lnTo>
                  <a:pt x="4825046" y="0"/>
                </a:lnTo>
                <a:lnTo>
                  <a:pt x="4825046" y="4219769"/>
                </a:lnTo>
                <a:lnTo>
                  <a:pt x="0" y="4219769"/>
                </a:lnTo>
                <a:lnTo>
                  <a:pt x="0" y="0"/>
                </a:lnTo>
                <a:close/>
              </a:path>
            </a:pathLst>
          </a:custGeom>
          <a:blipFill>
            <a:blip r:embed="rId4" cstate="email">
              <a:extLst>
                <a:ext uri="{28A0092B-C50C-407E-A947-70E740481C1C}">
                  <a14:useLocalDpi xmlns:a14="http://schemas.microsoft.com/office/drawing/2010/main"/>
                </a:ext>
              </a:extLst>
            </a:blip>
            <a:stretch>
              <a:fillRect/>
            </a:stretch>
          </a:blipFill>
        </p:spPr>
      </p:sp>
      <p:sp>
        <p:nvSpPr>
          <p:cNvPr id="5" name="Freeform 5"/>
          <p:cNvSpPr/>
          <p:nvPr/>
        </p:nvSpPr>
        <p:spPr>
          <a:xfrm>
            <a:off x="14161481" y="-4114800"/>
            <a:ext cx="10008973" cy="8229600"/>
          </a:xfrm>
          <a:custGeom>
            <a:avLst/>
            <a:gdLst/>
            <a:ahLst/>
            <a:cxnLst/>
            <a:rect l="l" t="t" r="r" b="b"/>
            <a:pathLst>
              <a:path w="10008973" h="8229600">
                <a:moveTo>
                  <a:pt x="0" y="0"/>
                </a:moveTo>
                <a:lnTo>
                  <a:pt x="10008973" y="0"/>
                </a:lnTo>
                <a:lnTo>
                  <a:pt x="10008973" y="8229600"/>
                </a:lnTo>
                <a:lnTo>
                  <a:pt x="0" y="8229600"/>
                </a:lnTo>
                <a:lnTo>
                  <a:pt x="0" y="0"/>
                </a:lnTo>
                <a:close/>
              </a:path>
            </a:pathLst>
          </a:custGeom>
          <a:blipFill>
            <a:blip r:embed="rId3" cstate="email">
              <a:extLst>
                <a:ext uri="{28A0092B-C50C-407E-A947-70E740481C1C}">
                  <a14:useLocalDpi xmlns:a14="http://schemas.microsoft.com/office/drawing/2010/main"/>
                </a:ext>
              </a:extLst>
            </a:blip>
            <a:stretch>
              <a:fillRect/>
            </a:stretch>
          </a:blipFill>
        </p:spPr>
      </p:sp>
      <p:sp>
        <p:nvSpPr>
          <p:cNvPr id="6" name="TextBox 6"/>
          <p:cNvSpPr txBox="1"/>
          <p:nvPr/>
        </p:nvSpPr>
        <p:spPr>
          <a:xfrm>
            <a:off x="498983" y="6956645"/>
            <a:ext cx="12031894" cy="1443232"/>
          </a:xfrm>
          <a:prstGeom prst="rect">
            <a:avLst/>
          </a:prstGeom>
        </p:spPr>
        <p:txBody>
          <a:bodyPr lIns="0" tIns="0" rIns="0" bIns="0" rtlCol="0" anchor="t">
            <a:spAutoFit/>
          </a:bodyPr>
          <a:lstStyle/>
          <a:p>
            <a:pPr algn="ctr">
              <a:lnSpc>
                <a:spcPts val="3799"/>
              </a:lnSpc>
            </a:pPr>
            <a:r>
              <a:rPr lang="en-US" sz="2714">
                <a:solidFill>
                  <a:srgbClr val="6866E1"/>
                </a:solidFill>
                <a:latin typeface="Poppins Light"/>
              </a:rPr>
              <a:t>Proiect realizat de catre:</a:t>
            </a:r>
          </a:p>
          <a:p>
            <a:pPr algn="ctr">
              <a:lnSpc>
                <a:spcPts val="3799"/>
              </a:lnSpc>
            </a:pPr>
            <a:r>
              <a:rPr lang="en-US" sz="2714">
                <a:solidFill>
                  <a:srgbClr val="6866E1"/>
                </a:solidFill>
                <a:latin typeface="Poppins Light"/>
              </a:rPr>
              <a:t>Clasa a XI - a i, profil matematica-informatica al </a:t>
            </a:r>
          </a:p>
          <a:p>
            <a:pPr algn="ctr">
              <a:lnSpc>
                <a:spcPts val="3799"/>
              </a:lnSpc>
            </a:pPr>
            <a:r>
              <a:rPr lang="en-US" sz="2714">
                <a:solidFill>
                  <a:srgbClr val="6866E1"/>
                </a:solidFill>
                <a:latin typeface="Poppins Light"/>
              </a:rPr>
              <a:t>Colegiului Economic Virgil Madgearu Ploiesti</a:t>
            </a:r>
          </a:p>
        </p:txBody>
      </p:sp>
      <p:sp>
        <p:nvSpPr>
          <p:cNvPr id="7" name="Freeform 7"/>
          <p:cNvSpPr/>
          <p:nvPr/>
        </p:nvSpPr>
        <p:spPr>
          <a:xfrm>
            <a:off x="-391635" y="1333816"/>
            <a:ext cx="3948234" cy="1724379"/>
          </a:xfrm>
          <a:custGeom>
            <a:avLst/>
            <a:gdLst/>
            <a:ahLst/>
            <a:cxnLst/>
            <a:rect l="l" t="t" r="r" b="b"/>
            <a:pathLst>
              <a:path w="3948234" h="1724379">
                <a:moveTo>
                  <a:pt x="0" y="0"/>
                </a:moveTo>
                <a:lnTo>
                  <a:pt x="3948234" y="0"/>
                </a:lnTo>
                <a:lnTo>
                  <a:pt x="3948234" y="1724379"/>
                </a:lnTo>
                <a:lnTo>
                  <a:pt x="0" y="1724379"/>
                </a:lnTo>
                <a:lnTo>
                  <a:pt x="0" y="0"/>
                </a:lnTo>
                <a:close/>
              </a:path>
            </a:pathLst>
          </a:custGeom>
          <a:blipFill>
            <a:blip r:embed="rId5" cstate="email">
              <a:extLst>
                <a:ext uri="{28A0092B-C50C-407E-A947-70E740481C1C}">
                  <a14:useLocalDpi xmlns:a14="http://schemas.microsoft.com/office/drawing/2010/main"/>
                </a:ext>
              </a:extLst>
            </a:blip>
            <a:stretch>
              <a:fillRect/>
            </a:stretch>
          </a:blipFill>
        </p:spPr>
      </p:sp>
      <p:sp>
        <p:nvSpPr>
          <p:cNvPr id="8" name="Freeform 8"/>
          <p:cNvSpPr/>
          <p:nvPr/>
        </p:nvSpPr>
        <p:spPr>
          <a:xfrm>
            <a:off x="4601689" y="8426785"/>
            <a:ext cx="4729467" cy="4047169"/>
          </a:xfrm>
          <a:custGeom>
            <a:avLst/>
            <a:gdLst/>
            <a:ahLst/>
            <a:cxnLst/>
            <a:rect l="l" t="t" r="r" b="b"/>
            <a:pathLst>
              <a:path w="4729467" h="4047169">
                <a:moveTo>
                  <a:pt x="0" y="0"/>
                </a:moveTo>
                <a:lnTo>
                  <a:pt x="4729467" y="0"/>
                </a:lnTo>
                <a:lnTo>
                  <a:pt x="4729467" y="4047170"/>
                </a:lnTo>
                <a:lnTo>
                  <a:pt x="0" y="4047170"/>
                </a:lnTo>
                <a:lnTo>
                  <a:pt x="0" y="0"/>
                </a:lnTo>
                <a:close/>
              </a:path>
            </a:pathLst>
          </a:custGeom>
          <a:blipFill>
            <a:blip r:embed="rId6" cstate="email">
              <a:extLst>
                <a:ext uri="{28A0092B-C50C-407E-A947-70E740481C1C}">
                  <a14:useLocalDpi xmlns:a14="http://schemas.microsoft.com/office/drawing/2010/main"/>
                </a:ext>
              </a:extLst>
            </a:blip>
            <a:stretch>
              <a:fillRect/>
            </a:stretch>
          </a:blipFill>
        </p:spPr>
      </p:sp>
      <p:sp>
        <p:nvSpPr>
          <p:cNvPr id="9" name="TextBox 9"/>
          <p:cNvSpPr txBox="1"/>
          <p:nvPr/>
        </p:nvSpPr>
        <p:spPr>
          <a:xfrm>
            <a:off x="1367207" y="2872205"/>
            <a:ext cx="10295446" cy="4674126"/>
          </a:xfrm>
          <a:prstGeom prst="rect">
            <a:avLst/>
          </a:prstGeom>
        </p:spPr>
        <p:txBody>
          <a:bodyPr lIns="0" tIns="0" rIns="0" bIns="0" rtlCol="0" anchor="t">
            <a:spAutoFit/>
          </a:bodyPr>
          <a:lstStyle/>
          <a:p>
            <a:pPr algn="ctr">
              <a:lnSpc>
                <a:spcPts val="17048"/>
              </a:lnSpc>
            </a:pPr>
            <a:r>
              <a:rPr lang="en-US" sz="23677">
                <a:solidFill>
                  <a:srgbClr val="6866E1"/>
                </a:solidFill>
                <a:latin typeface="Computer Says No"/>
              </a:rPr>
              <a:t>BRICKS AND BALL  </a:t>
            </a:r>
          </a:p>
        </p:txBody>
      </p:sp>
      <p:sp>
        <p:nvSpPr>
          <p:cNvPr id="10" name="Freeform 10"/>
          <p:cNvSpPr/>
          <p:nvPr/>
        </p:nvSpPr>
        <p:spPr>
          <a:xfrm flipH="1">
            <a:off x="9992168" y="1795880"/>
            <a:ext cx="8078630" cy="11840963"/>
          </a:xfrm>
          <a:custGeom>
            <a:avLst/>
            <a:gdLst/>
            <a:ahLst/>
            <a:cxnLst/>
            <a:rect l="l" t="t" r="r" b="b"/>
            <a:pathLst>
              <a:path w="8078630" h="11840963">
                <a:moveTo>
                  <a:pt x="8078630" y="0"/>
                </a:moveTo>
                <a:lnTo>
                  <a:pt x="0" y="0"/>
                </a:lnTo>
                <a:lnTo>
                  <a:pt x="0" y="11840963"/>
                </a:lnTo>
                <a:lnTo>
                  <a:pt x="8078630" y="11840963"/>
                </a:lnTo>
                <a:lnTo>
                  <a:pt x="8078630" y="0"/>
                </a:lnTo>
                <a:close/>
              </a:path>
            </a:pathLst>
          </a:custGeom>
          <a:blipFill>
            <a:blip r:embed="rId7" cstate="email">
              <a:extLst>
                <a:ext uri="{28A0092B-C50C-407E-A947-70E740481C1C}">
                  <a14:useLocalDpi xmlns:a14="http://schemas.microsoft.com/office/drawing/2010/main"/>
                </a:ext>
              </a:extLst>
            </a:blip>
            <a:stretch>
              <a:fillRect/>
            </a:stretch>
          </a:blipFill>
        </p:spPr>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rotWithShape="1">
          <a:gsLst>
            <a:gs pos="0">
              <a:srgbClr val="131FA8">
                <a:alpha val="100000"/>
              </a:srgbClr>
            </a:gs>
            <a:gs pos="50000">
              <a:srgbClr val="5527F5">
                <a:alpha val="100000"/>
              </a:srgbClr>
            </a:gs>
            <a:gs pos="100000">
              <a:srgbClr val="9B60EB">
                <a:alpha val="100000"/>
              </a:srgbClr>
            </a:gs>
          </a:gsLst>
          <a:path path="circle">
            <a:fillToRect r="100000" b="100000"/>
          </a:path>
          <a:tileRect l="-100000" t="-100000"/>
        </a:gradFill>
        <a:effectLst/>
      </p:bgPr>
    </p:bg>
    <p:spTree>
      <p:nvGrpSpPr>
        <p:cNvPr id="1" name=""/>
        <p:cNvGrpSpPr/>
        <p:nvPr/>
      </p:nvGrpSpPr>
      <p:grpSpPr>
        <a:xfrm>
          <a:off x="0" y="0"/>
          <a:ext cx="0" cy="0"/>
          <a:chOff x="0" y="0"/>
          <a:chExt cx="0" cy="0"/>
        </a:xfrm>
      </p:grpSpPr>
      <p:sp>
        <p:nvSpPr>
          <p:cNvPr id="2" name="TextBox 2"/>
          <p:cNvSpPr txBox="1"/>
          <p:nvPr/>
        </p:nvSpPr>
        <p:spPr>
          <a:xfrm>
            <a:off x="1256862" y="1666875"/>
            <a:ext cx="7242648" cy="1509102"/>
          </a:xfrm>
          <a:prstGeom prst="rect">
            <a:avLst/>
          </a:prstGeom>
        </p:spPr>
        <p:txBody>
          <a:bodyPr lIns="0" tIns="0" rIns="0" bIns="0" rtlCol="0" anchor="t">
            <a:spAutoFit/>
          </a:bodyPr>
          <a:lstStyle/>
          <a:p>
            <a:pPr marL="0" lvl="0" indent="0" algn="ctr">
              <a:lnSpc>
                <a:spcPts val="10150"/>
              </a:lnSpc>
              <a:spcBef>
                <a:spcPct val="0"/>
              </a:spcBef>
            </a:pPr>
            <a:r>
              <a:rPr lang="en-US" sz="14097">
                <a:solidFill>
                  <a:srgbClr val="6866E1"/>
                </a:solidFill>
                <a:latin typeface="Computer Says No"/>
              </a:rPr>
              <a:t>INTRODUCERE</a:t>
            </a:r>
          </a:p>
        </p:txBody>
      </p:sp>
      <p:sp>
        <p:nvSpPr>
          <p:cNvPr id="3" name="TextBox 3"/>
          <p:cNvSpPr txBox="1"/>
          <p:nvPr/>
        </p:nvSpPr>
        <p:spPr>
          <a:xfrm>
            <a:off x="1578768" y="3382802"/>
            <a:ext cx="6920791" cy="2520615"/>
          </a:xfrm>
          <a:prstGeom prst="rect">
            <a:avLst/>
          </a:prstGeom>
        </p:spPr>
        <p:txBody>
          <a:bodyPr lIns="0" tIns="0" rIns="0" bIns="0" rtlCol="0" anchor="t">
            <a:spAutoFit/>
          </a:bodyPr>
          <a:lstStyle/>
          <a:p>
            <a:pPr>
              <a:lnSpc>
                <a:spcPts val="3343"/>
              </a:lnSpc>
            </a:pPr>
            <a:r>
              <a:rPr lang="en-US" sz="2388">
                <a:solidFill>
                  <a:srgbClr val="FFFFFF"/>
                </a:solidFill>
                <a:latin typeface="Poppins Light"/>
              </a:rPr>
              <a:t>În februarie 2024, eu și alți 8 colegi ai mei am fost selectați pentru a merge într-un proiect Erasmus în Portugalia, mai precis în Barcelos. Acolo, eu și colegii mei am fost provocați să învățăm un nou limbaj de programare: JavaScript.</a:t>
            </a:r>
          </a:p>
        </p:txBody>
      </p:sp>
      <p:sp>
        <p:nvSpPr>
          <p:cNvPr id="4" name="AutoShape 4"/>
          <p:cNvSpPr/>
          <p:nvPr/>
        </p:nvSpPr>
        <p:spPr>
          <a:xfrm flipV="1">
            <a:off x="1578768" y="6036768"/>
            <a:ext cx="6920742" cy="19050"/>
          </a:xfrm>
          <a:prstGeom prst="line">
            <a:avLst/>
          </a:prstGeom>
          <a:ln w="38100" cap="flat">
            <a:solidFill>
              <a:srgbClr val="FFFFFF"/>
            </a:solidFill>
            <a:prstDash val="solid"/>
            <a:headEnd type="none" w="sm" len="sm"/>
            <a:tailEnd type="none" w="sm" len="sm"/>
          </a:ln>
        </p:spPr>
      </p:sp>
      <p:sp>
        <p:nvSpPr>
          <p:cNvPr id="5" name="TextBox 5"/>
          <p:cNvSpPr txBox="1"/>
          <p:nvPr/>
        </p:nvSpPr>
        <p:spPr>
          <a:xfrm>
            <a:off x="1578768" y="6513018"/>
            <a:ext cx="4832640" cy="641144"/>
          </a:xfrm>
          <a:prstGeom prst="rect">
            <a:avLst/>
          </a:prstGeom>
        </p:spPr>
        <p:txBody>
          <a:bodyPr lIns="0" tIns="0" rIns="0" bIns="0" rtlCol="0" anchor="t">
            <a:spAutoFit/>
          </a:bodyPr>
          <a:lstStyle/>
          <a:p>
            <a:pPr>
              <a:lnSpc>
                <a:spcPts val="5086"/>
              </a:lnSpc>
            </a:pPr>
            <a:r>
              <a:rPr lang="en-US" sz="3633">
                <a:solidFill>
                  <a:srgbClr val="FFFFFF"/>
                </a:solidFill>
                <a:latin typeface="Poppins Medium"/>
              </a:rPr>
              <a:t>Obiectivul</a:t>
            </a:r>
          </a:p>
        </p:txBody>
      </p:sp>
      <p:sp>
        <p:nvSpPr>
          <p:cNvPr id="6" name="Freeform 6"/>
          <p:cNvSpPr/>
          <p:nvPr/>
        </p:nvSpPr>
        <p:spPr>
          <a:xfrm>
            <a:off x="-3602889" y="7859011"/>
            <a:ext cx="7965024" cy="6073331"/>
          </a:xfrm>
          <a:custGeom>
            <a:avLst/>
            <a:gdLst/>
            <a:ahLst/>
            <a:cxnLst/>
            <a:rect l="l" t="t" r="r" b="b"/>
            <a:pathLst>
              <a:path w="7965024" h="6073331">
                <a:moveTo>
                  <a:pt x="0" y="0"/>
                </a:moveTo>
                <a:lnTo>
                  <a:pt x="7965024" y="0"/>
                </a:lnTo>
                <a:lnTo>
                  <a:pt x="7965024" y="6073331"/>
                </a:lnTo>
                <a:lnTo>
                  <a:pt x="0" y="6073331"/>
                </a:lnTo>
                <a:lnTo>
                  <a:pt x="0" y="0"/>
                </a:lnTo>
                <a:close/>
              </a:path>
            </a:pathLst>
          </a:custGeom>
          <a:blipFill>
            <a:blip r:embed="rId2" cstate="email">
              <a:extLst>
                <a:ext uri="{28A0092B-C50C-407E-A947-70E740481C1C}">
                  <a14:useLocalDpi xmlns:a14="http://schemas.microsoft.com/office/drawing/2010/main"/>
                </a:ext>
              </a:extLst>
            </a:blip>
            <a:stretch>
              <a:fillRect/>
            </a:stretch>
          </a:blipFill>
        </p:spPr>
      </p:sp>
      <p:sp>
        <p:nvSpPr>
          <p:cNvPr id="7" name="TextBox 7"/>
          <p:cNvSpPr txBox="1"/>
          <p:nvPr/>
        </p:nvSpPr>
        <p:spPr>
          <a:xfrm>
            <a:off x="1578768" y="7423041"/>
            <a:ext cx="11005158" cy="1682415"/>
          </a:xfrm>
          <a:prstGeom prst="rect">
            <a:avLst/>
          </a:prstGeom>
        </p:spPr>
        <p:txBody>
          <a:bodyPr lIns="0" tIns="0" rIns="0" bIns="0" rtlCol="0" anchor="t">
            <a:spAutoFit/>
          </a:bodyPr>
          <a:lstStyle/>
          <a:p>
            <a:pPr>
              <a:lnSpc>
                <a:spcPts val="3343"/>
              </a:lnSpc>
            </a:pPr>
            <a:r>
              <a:rPr lang="en-US" sz="2388">
                <a:solidFill>
                  <a:srgbClr val="FFFFFF"/>
                </a:solidFill>
                <a:latin typeface="Poppins Light"/>
              </a:rPr>
              <a:t>Una dintre provocările pe care ni le-a dat a fost aceea de a realiza un joc cu ceea ce învățăm acolo în fiecare zi. Limba­jul în sine nu este greu, dar pentru noi care nu am mai lucrat în el, a fost o provocare, pe care am acceptat-o.</a:t>
            </a:r>
          </a:p>
        </p:txBody>
      </p:sp>
      <p:sp>
        <p:nvSpPr>
          <p:cNvPr id="8" name="Freeform 8"/>
          <p:cNvSpPr/>
          <p:nvPr/>
        </p:nvSpPr>
        <p:spPr>
          <a:xfrm>
            <a:off x="11271789" y="1449814"/>
            <a:ext cx="5987511" cy="6039901"/>
          </a:xfrm>
          <a:custGeom>
            <a:avLst/>
            <a:gdLst/>
            <a:ahLst/>
            <a:cxnLst/>
            <a:rect l="l" t="t" r="r" b="b"/>
            <a:pathLst>
              <a:path w="5987511" h="6039901">
                <a:moveTo>
                  <a:pt x="0" y="0"/>
                </a:moveTo>
                <a:lnTo>
                  <a:pt x="5987511" y="0"/>
                </a:lnTo>
                <a:lnTo>
                  <a:pt x="5987511" y="6039902"/>
                </a:lnTo>
                <a:lnTo>
                  <a:pt x="0" y="6039902"/>
                </a:lnTo>
                <a:lnTo>
                  <a:pt x="0" y="0"/>
                </a:lnTo>
                <a:close/>
              </a:path>
            </a:pathLst>
          </a:custGeom>
          <a:blipFill>
            <a:blip r:embed="rId3" cstate="email">
              <a:extLst>
                <a:ext uri="{28A0092B-C50C-407E-A947-70E740481C1C}">
                  <a14:useLocalDpi xmlns:a14="http://schemas.microsoft.com/office/drawing/2010/main"/>
                </a:ext>
              </a:extLst>
            </a:blip>
            <a:stretch>
              <a:fillRect/>
            </a:stretch>
          </a:blipFill>
        </p:spPr>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rotWithShape="1">
          <a:gsLst>
            <a:gs pos="0">
              <a:srgbClr val="844EEA">
                <a:alpha val="100000"/>
              </a:srgbClr>
            </a:gs>
            <a:gs pos="50000">
              <a:srgbClr val="5527F5">
                <a:alpha val="100000"/>
              </a:srgbClr>
            </a:gs>
            <a:gs pos="100000">
              <a:srgbClr val="041069">
                <a:alpha val="100000"/>
              </a:srgbClr>
            </a:gs>
          </a:gsLst>
          <a:path path="circle">
            <a:fillToRect r="100000" b="100000"/>
          </a:path>
          <a:tileRect l="-100000" t="-100000"/>
        </a:gradFill>
        <a:effectLst/>
      </p:bgPr>
    </p:bg>
    <p:spTree>
      <p:nvGrpSpPr>
        <p:cNvPr id="1" name=""/>
        <p:cNvGrpSpPr/>
        <p:nvPr/>
      </p:nvGrpSpPr>
      <p:grpSpPr>
        <a:xfrm>
          <a:off x="0" y="0"/>
          <a:ext cx="0" cy="0"/>
          <a:chOff x="0" y="0"/>
          <a:chExt cx="0" cy="0"/>
        </a:xfrm>
      </p:grpSpPr>
      <p:grpSp>
        <p:nvGrpSpPr>
          <p:cNvPr id="2" name="Group 2"/>
          <p:cNvGrpSpPr/>
          <p:nvPr/>
        </p:nvGrpSpPr>
        <p:grpSpPr>
          <a:xfrm>
            <a:off x="6475318" y="2392768"/>
            <a:ext cx="2668682" cy="900474"/>
            <a:chOff x="0" y="0"/>
            <a:chExt cx="702863" cy="237162"/>
          </a:xfrm>
        </p:grpSpPr>
        <p:sp>
          <p:nvSpPr>
            <p:cNvPr id="3" name="Freeform 3"/>
            <p:cNvSpPr/>
            <p:nvPr/>
          </p:nvSpPr>
          <p:spPr>
            <a:xfrm>
              <a:off x="0" y="0"/>
              <a:ext cx="702863" cy="237162"/>
            </a:xfrm>
            <a:custGeom>
              <a:avLst/>
              <a:gdLst/>
              <a:ahLst/>
              <a:cxnLst/>
              <a:rect l="l" t="t" r="r" b="b"/>
              <a:pathLst>
                <a:path w="702863" h="237162">
                  <a:moveTo>
                    <a:pt x="0" y="0"/>
                  </a:moveTo>
                  <a:lnTo>
                    <a:pt x="702863" y="0"/>
                  </a:lnTo>
                  <a:lnTo>
                    <a:pt x="702863" y="237162"/>
                  </a:lnTo>
                  <a:lnTo>
                    <a:pt x="0" y="237162"/>
                  </a:lnTo>
                  <a:close/>
                </a:path>
              </a:pathLst>
            </a:custGeom>
            <a:solidFill>
              <a:srgbClr val="000000">
                <a:alpha val="0"/>
              </a:srgbClr>
            </a:solidFill>
            <a:ln w="19050" cap="sq">
              <a:solidFill>
                <a:srgbClr val="FFFFFF"/>
              </a:solidFill>
              <a:prstDash val="solid"/>
              <a:miter/>
            </a:ln>
          </p:spPr>
        </p:sp>
        <p:sp>
          <p:nvSpPr>
            <p:cNvPr id="4" name="TextBox 4"/>
            <p:cNvSpPr txBox="1"/>
            <p:nvPr/>
          </p:nvSpPr>
          <p:spPr>
            <a:xfrm>
              <a:off x="0" y="-152400"/>
              <a:ext cx="702863" cy="389562"/>
            </a:xfrm>
            <a:prstGeom prst="rect">
              <a:avLst/>
            </a:prstGeom>
          </p:spPr>
          <p:txBody>
            <a:bodyPr lIns="50800" tIns="50800" rIns="50800" bIns="50800" rtlCol="0" anchor="ctr"/>
            <a:lstStyle/>
            <a:p>
              <a:pPr marL="0" lvl="1" indent="0" algn="ctr">
                <a:lnSpc>
                  <a:spcPts val="5164"/>
                </a:lnSpc>
                <a:spcBef>
                  <a:spcPct val="0"/>
                </a:spcBef>
              </a:pPr>
              <a:r>
                <a:rPr lang="en-US" sz="3188">
                  <a:solidFill>
                    <a:srgbClr val="FFFFFF"/>
                  </a:solidFill>
                  <a:latin typeface="Poppins Light"/>
                </a:rPr>
                <a:t>p5js.org</a:t>
              </a:r>
            </a:p>
          </p:txBody>
        </p:sp>
      </p:grpSp>
      <p:sp>
        <p:nvSpPr>
          <p:cNvPr id="5" name="Freeform 5"/>
          <p:cNvSpPr/>
          <p:nvPr/>
        </p:nvSpPr>
        <p:spPr>
          <a:xfrm>
            <a:off x="14135996" y="-2163135"/>
            <a:ext cx="6613789" cy="5640759"/>
          </a:xfrm>
          <a:custGeom>
            <a:avLst/>
            <a:gdLst/>
            <a:ahLst/>
            <a:cxnLst/>
            <a:rect l="l" t="t" r="r" b="b"/>
            <a:pathLst>
              <a:path w="6613789" h="5640759">
                <a:moveTo>
                  <a:pt x="0" y="0"/>
                </a:moveTo>
                <a:lnTo>
                  <a:pt x="6613790" y="0"/>
                </a:lnTo>
                <a:lnTo>
                  <a:pt x="6613790" y="5640759"/>
                </a:lnTo>
                <a:lnTo>
                  <a:pt x="0" y="5640759"/>
                </a:lnTo>
                <a:lnTo>
                  <a:pt x="0" y="0"/>
                </a:lnTo>
                <a:close/>
              </a:path>
            </a:pathLst>
          </a:custGeom>
          <a:blipFill>
            <a:blip r:embed="rId2" cstate="email">
              <a:extLst>
                <a:ext uri="{28A0092B-C50C-407E-A947-70E740481C1C}">
                  <a14:useLocalDpi xmlns:a14="http://schemas.microsoft.com/office/drawing/2010/main"/>
                </a:ext>
              </a:extLst>
            </a:blip>
            <a:stretch>
              <a:fillRect/>
            </a:stretch>
          </a:blipFill>
        </p:spPr>
      </p:sp>
      <p:sp>
        <p:nvSpPr>
          <p:cNvPr id="6" name="Freeform 6"/>
          <p:cNvSpPr/>
          <p:nvPr/>
        </p:nvSpPr>
        <p:spPr>
          <a:xfrm rot="340150">
            <a:off x="904143" y="2142639"/>
            <a:ext cx="4245317" cy="7547231"/>
          </a:xfrm>
          <a:custGeom>
            <a:avLst/>
            <a:gdLst/>
            <a:ahLst/>
            <a:cxnLst/>
            <a:rect l="l" t="t" r="r" b="b"/>
            <a:pathLst>
              <a:path w="4245317" h="7547231">
                <a:moveTo>
                  <a:pt x="0" y="0"/>
                </a:moveTo>
                <a:lnTo>
                  <a:pt x="4245317" y="0"/>
                </a:lnTo>
                <a:lnTo>
                  <a:pt x="4245317" y="7547230"/>
                </a:lnTo>
                <a:lnTo>
                  <a:pt x="0" y="7547230"/>
                </a:lnTo>
                <a:lnTo>
                  <a:pt x="0" y="0"/>
                </a:lnTo>
                <a:close/>
              </a:path>
            </a:pathLst>
          </a:custGeom>
          <a:blipFill>
            <a:blip r:embed="rId3" cstate="email">
              <a:extLst>
                <a:ext uri="{28A0092B-C50C-407E-A947-70E740481C1C}">
                  <a14:useLocalDpi xmlns:a14="http://schemas.microsoft.com/office/drawing/2010/main"/>
                </a:ext>
              </a:extLst>
            </a:blip>
            <a:stretch>
              <a:fillRect/>
            </a:stretch>
          </a:blipFill>
        </p:spPr>
      </p:sp>
      <p:sp>
        <p:nvSpPr>
          <p:cNvPr id="7" name="Freeform 7"/>
          <p:cNvSpPr/>
          <p:nvPr/>
        </p:nvSpPr>
        <p:spPr>
          <a:xfrm>
            <a:off x="1028700" y="2392768"/>
            <a:ext cx="3996203" cy="7104361"/>
          </a:xfrm>
          <a:custGeom>
            <a:avLst/>
            <a:gdLst/>
            <a:ahLst/>
            <a:cxnLst/>
            <a:rect l="l" t="t" r="r" b="b"/>
            <a:pathLst>
              <a:path w="3996203" h="7104361">
                <a:moveTo>
                  <a:pt x="0" y="0"/>
                </a:moveTo>
                <a:lnTo>
                  <a:pt x="3996203" y="0"/>
                </a:lnTo>
                <a:lnTo>
                  <a:pt x="3996203" y="7104361"/>
                </a:lnTo>
                <a:lnTo>
                  <a:pt x="0" y="7104361"/>
                </a:lnTo>
                <a:lnTo>
                  <a:pt x="0" y="0"/>
                </a:lnTo>
                <a:close/>
              </a:path>
            </a:pathLst>
          </a:custGeom>
          <a:blipFill>
            <a:blip r:embed="rId4" cstate="email">
              <a:extLst>
                <a:ext uri="{28A0092B-C50C-407E-A947-70E740481C1C}">
                  <a14:useLocalDpi xmlns:a14="http://schemas.microsoft.com/office/drawing/2010/main"/>
                </a:ext>
              </a:extLst>
            </a:blip>
            <a:stretch>
              <a:fillRect/>
            </a:stretch>
          </a:blipFill>
        </p:spPr>
      </p:sp>
      <p:sp>
        <p:nvSpPr>
          <p:cNvPr id="8" name="TextBox 8"/>
          <p:cNvSpPr txBox="1"/>
          <p:nvPr/>
        </p:nvSpPr>
        <p:spPr>
          <a:xfrm>
            <a:off x="4619972" y="866794"/>
            <a:ext cx="9048055" cy="1230699"/>
          </a:xfrm>
          <a:prstGeom prst="rect">
            <a:avLst/>
          </a:prstGeom>
        </p:spPr>
        <p:txBody>
          <a:bodyPr lIns="0" tIns="0" rIns="0" bIns="0" rtlCol="0" anchor="t">
            <a:spAutoFit/>
          </a:bodyPr>
          <a:lstStyle/>
          <a:p>
            <a:pPr marL="0" lvl="0" indent="0" algn="just">
              <a:lnSpc>
                <a:spcPts val="8235"/>
              </a:lnSpc>
              <a:spcBef>
                <a:spcPct val="0"/>
              </a:spcBef>
            </a:pPr>
            <a:r>
              <a:rPr lang="en-US" sz="11438">
                <a:solidFill>
                  <a:srgbClr val="6866E1"/>
                </a:solidFill>
                <a:latin typeface="Computer Says No"/>
              </a:rPr>
              <a:t>PROCESUL DE CREARE</a:t>
            </a:r>
          </a:p>
        </p:txBody>
      </p:sp>
      <p:sp>
        <p:nvSpPr>
          <p:cNvPr id="9" name="Freeform 9"/>
          <p:cNvSpPr/>
          <p:nvPr/>
        </p:nvSpPr>
        <p:spPr>
          <a:xfrm rot="762153">
            <a:off x="8565865" y="3975838"/>
            <a:ext cx="3874294" cy="2862135"/>
          </a:xfrm>
          <a:custGeom>
            <a:avLst/>
            <a:gdLst/>
            <a:ahLst/>
            <a:cxnLst/>
            <a:rect l="l" t="t" r="r" b="b"/>
            <a:pathLst>
              <a:path w="3874294" h="2862135">
                <a:moveTo>
                  <a:pt x="0" y="0"/>
                </a:moveTo>
                <a:lnTo>
                  <a:pt x="3874294" y="0"/>
                </a:lnTo>
                <a:lnTo>
                  <a:pt x="3874294" y="2862134"/>
                </a:lnTo>
                <a:lnTo>
                  <a:pt x="0" y="2862134"/>
                </a:lnTo>
                <a:lnTo>
                  <a:pt x="0" y="0"/>
                </a:lnTo>
                <a:close/>
              </a:path>
            </a:pathLst>
          </a:custGeom>
          <a:blipFill>
            <a:blip r:embed="rId5" cstate="email">
              <a:extLst>
                <a:ext uri="{28A0092B-C50C-407E-A947-70E740481C1C}">
                  <a14:useLocalDpi xmlns:a14="http://schemas.microsoft.com/office/drawing/2010/main"/>
                </a:ext>
              </a:extLst>
            </a:blip>
            <a:stretch>
              <a:fillRect/>
            </a:stretch>
          </a:blipFill>
        </p:spPr>
      </p:sp>
      <p:grpSp>
        <p:nvGrpSpPr>
          <p:cNvPr id="10" name="Group 10"/>
          <p:cNvGrpSpPr/>
          <p:nvPr/>
        </p:nvGrpSpPr>
        <p:grpSpPr>
          <a:xfrm>
            <a:off x="6475318" y="4897556"/>
            <a:ext cx="3068478" cy="1018698"/>
            <a:chOff x="0" y="0"/>
            <a:chExt cx="808159" cy="268299"/>
          </a:xfrm>
        </p:grpSpPr>
        <p:sp>
          <p:nvSpPr>
            <p:cNvPr id="11" name="Freeform 11"/>
            <p:cNvSpPr/>
            <p:nvPr/>
          </p:nvSpPr>
          <p:spPr>
            <a:xfrm>
              <a:off x="0" y="0"/>
              <a:ext cx="808159" cy="268299"/>
            </a:xfrm>
            <a:custGeom>
              <a:avLst/>
              <a:gdLst/>
              <a:ahLst/>
              <a:cxnLst/>
              <a:rect l="l" t="t" r="r" b="b"/>
              <a:pathLst>
                <a:path w="808159" h="268299">
                  <a:moveTo>
                    <a:pt x="0" y="0"/>
                  </a:moveTo>
                  <a:lnTo>
                    <a:pt x="808159" y="0"/>
                  </a:lnTo>
                  <a:lnTo>
                    <a:pt x="808159" y="268299"/>
                  </a:lnTo>
                  <a:lnTo>
                    <a:pt x="0" y="268299"/>
                  </a:lnTo>
                  <a:close/>
                </a:path>
              </a:pathLst>
            </a:custGeom>
            <a:solidFill>
              <a:srgbClr val="000000">
                <a:alpha val="0"/>
              </a:srgbClr>
            </a:solidFill>
            <a:ln w="19050" cap="sq">
              <a:solidFill>
                <a:srgbClr val="FFFFFF"/>
              </a:solidFill>
              <a:prstDash val="solid"/>
              <a:miter/>
            </a:ln>
          </p:spPr>
        </p:sp>
        <p:sp>
          <p:nvSpPr>
            <p:cNvPr id="12" name="TextBox 12"/>
            <p:cNvSpPr txBox="1"/>
            <p:nvPr/>
          </p:nvSpPr>
          <p:spPr>
            <a:xfrm>
              <a:off x="0" y="-152400"/>
              <a:ext cx="808159" cy="420699"/>
            </a:xfrm>
            <a:prstGeom prst="rect">
              <a:avLst/>
            </a:prstGeom>
          </p:spPr>
          <p:txBody>
            <a:bodyPr lIns="50800" tIns="50800" rIns="50800" bIns="50800" rtlCol="0" anchor="ctr"/>
            <a:lstStyle/>
            <a:p>
              <a:pPr marL="0" lvl="1" indent="0" algn="ctr">
                <a:lnSpc>
                  <a:spcPts val="5164"/>
                </a:lnSpc>
                <a:spcBef>
                  <a:spcPct val="0"/>
                </a:spcBef>
              </a:pPr>
              <a:r>
                <a:rPr lang="en-US" sz="3188">
                  <a:solidFill>
                    <a:srgbClr val="FFFFFF"/>
                  </a:solidFill>
                  <a:latin typeface="Poppins Light"/>
                </a:rPr>
                <a:t>Ziua 1-3</a:t>
              </a:r>
            </a:p>
          </p:txBody>
        </p:sp>
      </p:grpSp>
      <p:sp>
        <p:nvSpPr>
          <p:cNvPr id="13" name="TextBox 13"/>
          <p:cNvSpPr txBox="1"/>
          <p:nvPr/>
        </p:nvSpPr>
        <p:spPr>
          <a:xfrm>
            <a:off x="6475318" y="3372849"/>
            <a:ext cx="8748365" cy="1277863"/>
          </a:xfrm>
          <a:prstGeom prst="rect">
            <a:avLst/>
          </a:prstGeom>
        </p:spPr>
        <p:txBody>
          <a:bodyPr lIns="0" tIns="0" rIns="0" bIns="0" rtlCol="0" anchor="t">
            <a:spAutoFit/>
          </a:bodyPr>
          <a:lstStyle/>
          <a:p>
            <a:pPr>
              <a:lnSpc>
                <a:spcPts val="3425"/>
              </a:lnSpc>
            </a:pPr>
            <a:r>
              <a:rPr lang="en-US" sz="2114">
                <a:solidFill>
                  <a:srgbClr val="FFFFFF"/>
                </a:solidFill>
                <a:latin typeface="Poppins Light"/>
              </a:rPr>
              <a:t>În primul rând, ni s-a prezentat platforma p5play.org, unde aveam posibilitatea să dezvoltăm programe fără necesitatea instalării unor aplicații pe calculator.</a:t>
            </a:r>
          </a:p>
        </p:txBody>
      </p:sp>
      <p:sp>
        <p:nvSpPr>
          <p:cNvPr id="14" name="TextBox 14"/>
          <p:cNvSpPr txBox="1"/>
          <p:nvPr/>
        </p:nvSpPr>
        <p:spPr>
          <a:xfrm>
            <a:off x="6475318" y="5992454"/>
            <a:ext cx="8748365" cy="3999624"/>
          </a:xfrm>
          <a:prstGeom prst="rect">
            <a:avLst/>
          </a:prstGeom>
        </p:spPr>
        <p:txBody>
          <a:bodyPr lIns="0" tIns="0" rIns="0" bIns="0" rtlCol="0" anchor="t">
            <a:spAutoFit/>
          </a:bodyPr>
          <a:lstStyle/>
          <a:p>
            <a:pPr>
              <a:lnSpc>
                <a:spcPts val="3208"/>
              </a:lnSpc>
            </a:pPr>
            <a:r>
              <a:rPr lang="en-US" sz="1980">
                <a:solidFill>
                  <a:srgbClr val="FFFFFF"/>
                </a:solidFill>
                <a:latin typeface="Poppins Light"/>
              </a:rPr>
              <a:t>În cursul inițial, am traversat teritoriul sintaxei JavaScriptului, explorând profunzimile ciclurilor for, while și do while, adâncindu-ne în geometria digitală prin intermediul acestui limbaj de programare sofisticat.</a:t>
            </a:r>
          </a:p>
          <a:p>
            <a:pPr>
              <a:lnSpc>
                <a:spcPts val="3208"/>
              </a:lnSpc>
            </a:pPr>
            <a:r>
              <a:rPr lang="en-US" sz="1980">
                <a:solidFill>
                  <a:srgbClr val="FFFFFF"/>
                </a:solidFill>
                <a:latin typeface="Poppins Light"/>
              </a:rPr>
              <a:t>În cea de-a doua etapă a cursului, sub îndrumarea atentă a profesorului, am pătruns în meandrele definirii și apelării funcțiilor, parcursul nostru fiind îndrumat spre misterul ordonării algoritmilor.</a:t>
            </a:r>
          </a:p>
          <a:p>
            <a:pPr>
              <a:lnSpc>
                <a:spcPts val="3208"/>
              </a:lnSpc>
            </a:pPr>
            <a:r>
              <a:rPr lang="en-US" sz="1980">
                <a:solidFill>
                  <a:srgbClr val="FFFFFF"/>
                </a:solidFill>
                <a:latin typeface="Poppins Light"/>
              </a:rPr>
              <a:t>Pe parcursul celei de-a treia zile, ne-am consacrat studiului subtil al mișcării obiectelor, manipulând blocurile cu ajutorul grațios al mouse-ului, sub îndrumarea vigilentă a instructorului.</a:t>
            </a:r>
          </a:p>
          <a:p>
            <a:pPr>
              <a:lnSpc>
                <a:spcPts val="3208"/>
              </a:lnSpc>
            </a:pPr>
            <a:endParaRPr lang="en-US" sz="1980">
              <a:solidFill>
                <a:srgbClr val="FFFFFF"/>
              </a:solidFill>
              <a:latin typeface="Poppins Light"/>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rotWithShape="1">
          <a:gsLst>
            <a:gs pos="0">
              <a:srgbClr val="844EEA">
                <a:alpha val="100000"/>
              </a:srgbClr>
            </a:gs>
            <a:gs pos="50000">
              <a:srgbClr val="5527F5">
                <a:alpha val="100000"/>
              </a:srgbClr>
            </a:gs>
            <a:gs pos="100000">
              <a:srgbClr val="041069">
                <a:alpha val="100000"/>
              </a:srgbClr>
            </a:gs>
          </a:gsLst>
          <a:path path="circle">
            <a:fillToRect r="100000" b="100000"/>
          </a:path>
          <a:tileRect l="-100000" t="-100000"/>
        </a:gradFill>
        <a:effectLst/>
      </p:bgPr>
    </p:bg>
    <p:spTree>
      <p:nvGrpSpPr>
        <p:cNvPr id="1" name=""/>
        <p:cNvGrpSpPr/>
        <p:nvPr/>
      </p:nvGrpSpPr>
      <p:grpSpPr>
        <a:xfrm>
          <a:off x="0" y="0"/>
          <a:ext cx="0" cy="0"/>
          <a:chOff x="0" y="0"/>
          <a:chExt cx="0" cy="0"/>
        </a:xfrm>
      </p:grpSpPr>
      <p:grpSp>
        <p:nvGrpSpPr>
          <p:cNvPr id="2" name="Group 2"/>
          <p:cNvGrpSpPr/>
          <p:nvPr/>
        </p:nvGrpSpPr>
        <p:grpSpPr>
          <a:xfrm>
            <a:off x="7138327" y="837086"/>
            <a:ext cx="2668682" cy="680410"/>
            <a:chOff x="0" y="0"/>
            <a:chExt cx="702863" cy="179203"/>
          </a:xfrm>
        </p:grpSpPr>
        <p:sp>
          <p:nvSpPr>
            <p:cNvPr id="3" name="Freeform 3"/>
            <p:cNvSpPr/>
            <p:nvPr/>
          </p:nvSpPr>
          <p:spPr>
            <a:xfrm>
              <a:off x="0" y="0"/>
              <a:ext cx="702863" cy="179203"/>
            </a:xfrm>
            <a:custGeom>
              <a:avLst/>
              <a:gdLst/>
              <a:ahLst/>
              <a:cxnLst/>
              <a:rect l="l" t="t" r="r" b="b"/>
              <a:pathLst>
                <a:path w="702863" h="179203">
                  <a:moveTo>
                    <a:pt x="0" y="0"/>
                  </a:moveTo>
                  <a:lnTo>
                    <a:pt x="702863" y="0"/>
                  </a:lnTo>
                  <a:lnTo>
                    <a:pt x="702863" y="179203"/>
                  </a:lnTo>
                  <a:lnTo>
                    <a:pt x="0" y="179203"/>
                  </a:lnTo>
                  <a:close/>
                </a:path>
              </a:pathLst>
            </a:custGeom>
            <a:solidFill>
              <a:srgbClr val="000000">
                <a:alpha val="0"/>
              </a:srgbClr>
            </a:solidFill>
            <a:ln w="19050" cap="sq">
              <a:solidFill>
                <a:srgbClr val="FFFFFF"/>
              </a:solidFill>
              <a:prstDash val="solid"/>
              <a:miter/>
            </a:ln>
          </p:spPr>
        </p:sp>
        <p:sp>
          <p:nvSpPr>
            <p:cNvPr id="4" name="TextBox 4"/>
            <p:cNvSpPr txBox="1"/>
            <p:nvPr/>
          </p:nvSpPr>
          <p:spPr>
            <a:xfrm>
              <a:off x="0" y="-104775"/>
              <a:ext cx="702863" cy="283978"/>
            </a:xfrm>
            <a:prstGeom prst="rect">
              <a:avLst/>
            </a:prstGeom>
          </p:spPr>
          <p:txBody>
            <a:bodyPr lIns="50800" tIns="50800" rIns="50800" bIns="50800" rtlCol="0" anchor="ctr"/>
            <a:lstStyle/>
            <a:p>
              <a:pPr marL="0" lvl="1" indent="0" algn="ctr">
                <a:lnSpc>
                  <a:spcPts val="3706"/>
                </a:lnSpc>
                <a:spcBef>
                  <a:spcPct val="0"/>
                </a:spcBef>
              </a:pPr>
              <a:r>
                <a:rPr lang="en-US" sz="2288">
                  <a:solidFill>
                    <a:srgbClr val="FFFFFF"/>
                  </a:solidFill>
                  <a:latin typeface="Poppins Light"/>
                </a:rPr>
                <a:t>Ziua 4-6</a:t>
              </a:r>
            </a:p>
          </p:txBody>
        </p:sp>
      </p:grpSp>
      <p:sp>
        <p:nvSpPr>
          <p:cNvPr id="5" name="Freeform 5"/>
          <p:cNvSpPr/>
          <p:nvPr/>
        </p:nvSpPr>
        <p:spPr>
          <a:xfrm>
            <a:off x="14135996" y="-2163135"/>
            <a:ext cx="6613789" cy="5640759"/>
          </a:xfrm>
          <a:custGeom>
            <a:avLst/>
            <a:gdLst/>
            <a:ahLst/>
            <a:cxnLst/>
            <a:rect l="l" t="t" r="r" b="b"/>
            <a:pathLst>
              <a:path w="6613789" h="5640759">
                <a:moveTo>
                  <a:pt x="0" y="0"/>
                </a:moveTo>
                <a:lnTo>
                  <a:pt x="6613790" y="0"/>
                </a:lnTo>
                <a:lnTo>
                  <a:pt x="6613790" y="5640759"/>
                </a:lnTo>
                <a:lnTo>
                  <a:pt x="0" y="5640759"/>
                </a:lnTo>
                <a:lnTo>
                  <a:pt x="0" y="0"/>
                </a:lnTo>
                <a:close/>
              </a:path>
            </a:pathLst>
          </a:custGeom>
          <a:blipFill>
            <a:blip r:embed="rId2" cstate="email">
              <a:extLst>
                <a:ext uri="{28A0092B-C50C-407E-A947-70E740481C1C}">
                  <a14:useLocalDpi xmlns:a14="http://schemas.microsoft.com/office/drawing/2010/main"/>
                </a:ext>
              </a:extLst>
            </a:blip>
            <a:stretch>
              <a:fillRect/>
            </a:stretch>
          </a:blipFill>
        </p:spPr>
      </p:sp>
      <p:sp>
        <p:nvSpPr>
          <p:cNvPr id="6" name="Freeform 6"/>
          <p:cNvSpPr/>
          <p:nvPr/>
        </p:nvSpPr>
        <p:spPr>
          <a:xfrm rot="425330">
            <a:off x="580480" y="2837141"/>
            <a:ext cx="6150291" cy="4612718"/>
          </a:xfrm>
          <a:custGeom>
            <a:avLst/>
            <a:gdLst/>
            <a:ahLst/>
            <a:cxnLst/>
            <a:rect l="l" t="t" r="r" b="b"/>
            <a:pathLst>
              <a:path w="6150291" h="4612718">
                <a:moveTo>
                  <a:pt x="0" y="0"/>
                </a:moveTo>
                <a:lnTo>
                  <a:pt x="6150292" y="0"/>
                </a:lnTo>
                <a:lnTo>
                  <a:pt x="6150292" y="4612718"/>
                </a:lnTo>
                <a:lnTo>
                  <a:pt x="0" y="4612718"/>
                </a:lnTo>
                <a:lnTo>
                  <a:pt x="0" y="0"/>
                </a:lnTo>
                <a:close/>
              </a:path>
            </a:pathLst>
          </a:custGeom>
          <a:blipFill>
            <a:blip r:embed="rId3" cstate="email">
              <a:extLst>
                <a:ext uri="{28A0092B-C50C-407E-A947-70E740481C1C}">
                  <a14:useLocalDpi xmlns:a14="http://schemas.microsoft.com/office/drawing/2010/main"/>
                </a:ext>
              </a:extLst>
            </a:blip>
            <a:stretch>
              <a:fillRect/>
            </a:stretch>
          </a:blipFill>
        </p:spPr>
      </p:sp>
      <p:grpSp>
        <p:nvGrpSpPr>
          <p:cNvPr id="7" name="Group 7"/>
          <p:cNvGrpSpPr/>
          <p:nvPr/>
        </p:nvGrpSpPr>
        <p:grpSpPr>
          <a:xfrm>
            <a:off x="7144862" y="5389528"/>
            <a:ext cx="2668682" cy="680410"/>
            <a:chOff x="0" y="0"/>
            <a:chExt cx="702863" cy="179203"/>
          </a:xfrm>
        </p:grpSpPr>
        <p:sp>
          <p:nvSpPr>
            <p:cNvPr id="8" name="Freeform 8"/>
            <p:cNvSpPr/>
            <p:nvPr/>
          </p:nvSpPr>
          <p:spPr>
            <a:xfrm>
              <a:off x="0" y="0"/>
              <a:ext cx="702863" cy="179203"/>
            </a:xfrm>
            <a:custGeom>
              <a:avLst/>
              <a:gdLst/>
              <a:ahLst/>
              <a:cxnLst/>
              <a:rect l="l" t="t" r="r" b="b"/>
              <a:pathLst>
                <a:path w="702863" h="179203">
                  <a:moveTo>
                    <a:pt x="0" y="0"/>
                  </a:moveTo>
                  <a:lnTo>
                    <a:pt x="702863" y="0"/>
                  </a:lnTo>
                  <a:lnTo>
                    <a:pt x="702863" y="179203"/>
                  </a:lnTo>
                  <a:lnTo>
                    <a:pt x="0" y="179203"/>
                  </a:lnTo>
                  <a:close/>
                </a:path>
              </a:pathLst>
            </a:custGeom>
            <a:solidFill>
              <a:srgbClr val="000000">
                <a:alpha val="0"/>
              </a:srgbClr>
            </a:solidFill>
            <a:ln w="19050" cap="sq">
              <a:solidFill>
                <a:srgbClr val="FFFFFF"/>
              </a:solidFill>
              <a:prstDash val="solid"/>
              <a:miter/>
            </a:ln>
          </p:spPr>
        </p:sp>
        <p:sp>
          <p:nvSpPr>
            <p:cNvPr id="9" name="TextBox 9"/>
            <p:cNvSpPr txBox="1"/>
            <p:nvPr/>
          </p:nvSpPr>
          <p:spPr>
            <a:xfrm>
              <a:off x="0" y="-104775"/>
              <a:ext cx="702863" cy="283978"/>
            </a:xfrm>
            <a:prstGeom prst="rect">
              <a:avLst/>
            </a:prstGeom>
          </p:spPr>
          <p:txBody>
            <a:bodyPr lIns="50800" tIns="50800" rIns="50800" bIns="50800" rtlCol="0" anchor="ctr"/>
            <a:lstStyle/>
            <a:p>
              <a:pPr marL="0" lvl="1" indent="0" algn="ctr">
                <a:lnSpc>
                  <a:spcPts val="3706"/>
                </a:lnSpc>
                <a:spcBef>
                  <a:spcPct val="0"/>
                </a:spcBef>
              </a:pPr>
              <a:r>
                <a:rPr lang="en-US" sz="2288">
                  <a:solidFill>
                    <a:srgbClr val="FFFFFF"/>
                  </a:solidFill>
                  <a:latin typeface="Poppins Light"/>
                </a:rPr>
                <a:t>Ziua 7-9</a:t>
              </a:r>
            </a:p>
          </p:txBody>
        </p:sp>
      </p:grpSp>
      <p:sp>
        <p:nvSpPr>
          <p:cNvPr id="10" name="TextBox 10"/>
          <p:cNvSpPr txBox="1"/>
          <p:nvPr/>
        </p:nvSpPr>
        <p:spPr>
          <a:xfrm>
            <a:off x="7144862" y="1588038"/>
            <a:ext cx="10490195" cy="3252504"/>
          </a:xfrm>
          <a:prstGeom prst="rect">
            <a:avLst/>
          </a:prstGeom>
        </p:spPr>
        <p:txBody>
          <a:bodyPr lIns="0" tIns="0" rIns="0" bIns="0" rtlCol="0" anchor="t">
            <a:spAutoFit/>
          </a:bodyPr>
          <a:lstStyle/>
          <a:p>
            <a:pPr>
              <a:lnSpc>
                <a:spcPts val="2919"/>
              </a:lnSpc>
            </a:pPr>
            <a:r>
              <a:rPr lang="en-US" sz="1801">
                <a:solidFill>
                  <a:srgbClr val="FFFFFF"/>
                </a:solidFill>
                <a:latin typeface="Poppins Light"/>
              </a:rPr>
              <a:t>În cadrul acestor perioade de instrucție, am reușit să configurăm interfața jocului, integrând funcționalități complexe ce ne-au permis să inițiem jocul folosindu-ne de comenzi de la tastatură. Ulterior, am îmbogățit experiența jocului prin adăugarea unei coloane sonore subtile și a unei imagini captivante, amplificând astfel gradul de atracție al întregului proiect.</a:t>
            </a:r>
          </a:p>
          <a:p>
            <a:pPr>
              <a:lnSpc>
                <a:spcPts val="2919"/>
              </a:lnSpc>
            </a:pPr>
            <a:r>
              <a:rPr lang="en-US" sz="1801">
                <a:solidFill>
                  <a:srgbClr val="FFFFFF"/>
                </a:solidFill>
                <a:latin typeface="Poppins Light"/>
              </a:rPr>
              <a:t>În ciuda unor neajunsuri întâmpinate pe platforma p5play.org, ce ne-au pus în dificultate, am reușit să ne adaptăm și să depășim obstacolele, apelând la resurse alternative, precum aplicația XAMPP. Aici, am reușit să utilizăm un compilator de text suplimentar, ce ne-a permis să continuăm să dezvoltăm și să optimizăm codul jocului într-un mod mai eficient.</a:t>
            </a:r>
          </a:p>
        </p:txBody>
      </p:sp>
      <p:sp>
        <p:nvSpPr>
          <p:cNvPr id="11" name="Freeform 11"/>
          <p:cNvSpPr/>
          <p:nvPr/>
        </p:nvSpPr>
        <p:spPr>
          <a:xfrm>
            <a:off x="704457" y="2930123"/>
            <a:ext cx="5902339" cy="4426754"/>
          </a:xfrm>
          <a:custGeom>
            <a:avLst/>
            <a:gdLst/>
            <a:ahLst/>
            <a:cxnLst/>
            <a:rect l="l" t="t" r="r" b="b"/>
            <a:pathLst>
              <a:path w="5902339" h="4426754">
                <a:moveTo>
                  <a:pt x="0" y="0"/>
                </a:moveTo>
                <a:lnTo>
                  <a:pt x="5902338" y="0"/>
                </a:lnTo>
                <a:lnTo>
                  <a:pt x="5902338" y="4426754"/>
                </a:lnTo>
                <a:lnTo>
                  <a:pt x="0" y="4426754"/>
                </a:lnTo>
                <a:lnTo>
                  <a:pt x="0" y="0"/>
                </a:lnTo>
                <a:close/>
              </a:path>
            </a:pathLst>
          </a:custGeom>
          <a:blipFill>
            <a:blip r:embed="rId4" cstate="email">
              <a:extLst>
                <a:ext uri="{28A0092B-C50C-407E-A947-70E740481C1C}">
                  <a14:useLocalDpi xmlns:a14="http://schemas.microsoft.com/office/drawing/2010/main"/>
                </a:ext>
              </a:extLst>
            </a:blip>
            <a:stretch>
              <a:fillRect/>
            </a:stretch>
          </a:blipFill>
        </p:spPr>
      </p:sp>
      <p:sp>
        <p:nvSpPr>
          <p:cNvPr id="12" name="TextBox 12"/>
          <p:cNvSpPr txBox="1"/>
          <p:nvPr/>
        </p:nvSpPr>
        <p:spPr>
          <a:xfrm>
            <a:off x="7138327" y="6146138"/>
            <a:ext cx="8105145" cy="2587281"/>
          </a:xfrm>
          <a:prstGeom prst="rect">
            <a:avLst/>
          </a:prstGeom>
        </p:spPr>
        <p:txBody>
          <a:bodyPr lIns="0" tIns="0" rIns="0" bIns="0" rtlCol="0" anchor="t">
            <a:spAutoFit/>
          </a:bodyPr>
          <a:lstStyle/>
          <a:p>
            <a:pPr>
              <a:lnSpc>
                <a:spcPts val="2999"/>
              </a:lnSpc>
            </a:pPr>
            <a:r>
              <a:rPr lang="en-US" sz="1851">
                <a:solidFill>
                  <a:srgbClr val="FFFFFF"/>
                </a:solidFill>
                <a:latin typeface="Poppins Light"/>
              </a:rPr>
              <a:t>În zilele recente, am explorat aspecte avansate ale fizicii în cadrul limbajului de programare JavaScript. Am analizat coliziunile dintre obiecte sferice și elementele structurale, precum cărămizile, și am dezvoltat metode pentru generarea acestora în mod dinamic folosind concepte de programare orientată pe obiecte în JavaScript. În concluzie, am finalizat dezvoltarea jocului, integrând în practică cunoștințele teoretice acumulate.</a:t>
            </a:r>
          </a:p>
        </p:txBody>
      </p:sp>
      <p:sp>
        <p:nvSpPr>
          <p:cNvPr id="13" name="Freeform 13"/>
          <p:cNvSpPr/>
          <p:nvPr/>
        </p:nvSpPr>
        <p:spPr>
          <a:xfrm rot="937887">
            <a:off x="-2237169" y="7780272"/>
            <a:ext cx="5113065" cy="4780716"/>
          </a:xfrm>
          <a:custGeom>
            <a:avLst/>
            <a:gdLst/>
            <a:ahLst/>
            <a:cxnLst/>
            <a:rect l="l" t="t" r="r" b="b"/>
            <a:pathLst>
              <a:path w="5113065" h="4780716">
                <a:moveTo>
                  <a:pt x="0" y="0"/>
                </a:moveTo>
                <a:lnTo>
                  <a:pt x="5113065" y="0"/>
                </a:lnTo>
                <a:lnTo>
                  <a:pt x="5113065" y="4780716"/>
                </a:lnTo>
                <a:lnTo>
                  <a:pt x="0" y="4780716"/>
                </a:lnTo>
                <a:lnTo>
                  <a:pt x="0" y="0"/>
                </a:lnTo>
                <a:close/>
              </a:path>
            </a:pathLst>
          </a:custGeom>
          <a:blipFill>
            <a:blip r:embed="rId5" cstate="email">
              <a:extLst>
                <a:ext uri="{28A0092B-C50C-407E-A947-70E740481C1C}">
                  <a14:useLocalDpi xmlns:a14="http://schemas.microsoft.com/office/drawing/2010/main"/>
                </a:ext>
              </a:extLst>
            </a:blip>
            <a:stretch>
              <a:fillRect/>
            </a:stretch>
          </a:blipFill>
        </p:spPr>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rotWithShape="1">
          <a:gsLst>
            <a:gs pos="0">
              <a:srgbClr val="041069">
                <a:alpha val="100000"/>
              </a:srgbClr>
            </a:gs>
            <a:gs pos="50000">
              <a:srgbClr val="5527F5">
                <a:alpha val="100000"/>
              </a:srgbClr>
            </a:gs>
            <a:gs pos="100000">
              <a:srgbClr val="131FA8">
                <a:alpha val="100000"/>
              </a:srgbClr>
            </a:gs>
          </a:gsLst>
          <a:path path="circle">
            <a:fillToRect r="100000" b="100000"/>
          </a:path>
          <a:tileRect l="-100000" t="-100000"/>
        </a:gradFill>
        <a:effectLst/>
      </p:bgPr>
    </p:bg>
    <p:spTree>
      <p:nvGrpSpPr>
        <p:cNvPr id="1" name=""/>
        <p:cNvGrpSpPr/>
        <p:nvPr/>
      </p:nvGrpSpPr>
      <p:grpSpPr>
        <a:xfrm>
          <a:off x="0" y="0"/>
          <a:ext cx="0" cy="0"/>
          <a:chOff x="0" y="0"/>
          <a:chExt cx="0" cy="0"/>
        </a:xfrm>
      </p:grpSpPr>
      <p:sp>
        <p:nvSpPr>
          <p:cNvPr id="2" name="Freeform 2"/>
          <p:cNvSpPr/>
          <p:nvPr/>
        </p:nvSpPr>
        <p:spPr>
          <a:xfrm rot="8620763">
            <a:off x="-2347334" y="-676113"/>
            <a:ext cx="8987203" cy="4150026"/>
          </a:xfrm>
          <a:custGeom>
            <a:avLst/>
            <a:gdLst/>
            <a:ahLst/>
            <a:cxnLst/>
            <a:rect l="l" t="t" r="r" b="b"/>
            <a:pathLst>
              <a:path w="8987203" h="4150026">
                <a:moveTo>
                  <a:pt x="0" y="0"/>
                </a:moveTo>
                <a:lnTo>
                  <a:pt x="8987203" y="0"/>
                </a:lnTo>
                <a:lnTo>
                  <a:pt x="8987203" y="4150027"/>
                </a:lnTo>
                <a:lnTo>
                  <a:pt x="0" y="4150027"/>
                </a:lnTo>
                <a:lnTo>
                  <a:pt x="0" y="0"/>
                </a:lnTo>
                <a:close/>
              </a:path>
            </a:pathLst>
          </a:custGeom>
          <a:blipFill>
            <a:blip r:embed="rId2" cstate="email">
              <a:extLst>
                <a:ext uri="{28A0092B-C50C-407E-A947-70E740481C1C}">
                  <a14:useLocalDpi xmlns:a14="http://schemas.microsoft.com/office/drawing/2010/main"/>
                </a:ext>
              </a:extLst>
            </a:blip>
            <a:stretch>
              <a:fillRect/>
            </a:stretch>
          </a:blipFill>
        </p:spPr>
      </p:sp>
      <p:sp>
        <p:nvSpPr>
          <p:cNvPr id="3" name="Freeform 3"/>
          <p:cNvSpPr/>
          <p:nvPr/>
        </p:nvSpPr>
        <p:spPr>
          <a:xfrm>
            <a:off x="266090" y="451043"/>
            <a:ext cx="17845298" cy="9551030"/>
          </a:xfrm>
          <a:custGeom>
            <a:avLst/>
            <a:gdLst/>
            <a:ahLst/>
            <a:cxnLst/>
            <a:rect l="l" t="t" r="r" b="b"/>
            <a:pathLst>
              <a:path w="17845298" h="9551030">
                <a:moveTo>
                  <a:pt x="0" y="0"/>
                </a:moveTo>
                <a:lnTo>
                  <a:pt x="17845298" y="0"/>
                </a:lnTo>
                <a:lnTo>
                  <a:pt x="17845298" y="9551031"/>
                </a:lnTo>
                <a:lnTo>
                  <a:pt x="0" y="9551031"/>
                </a:lnTo>
                <a:lnTo>
                  <a:pt x="0" y="0"/>
                </a:lnTo>
                <a:close/>
              </a:path>
            </a:pathLst>
          </a:custGeom>
          <a: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t="-20258"/>
            </a:stretch>
          </a:blipFill>
        </p:spPr>
      </p:sp>
      <p:sp>
        <p:nvSpPr>
          <p:cNvPr id="4" name="Freeform 4"/>
          <p:cNvSpPr/>
          <p:nvPr/>
        </p:nvSpPr>
        <p:spPr>
          <a:xfrm>
            <a:off x="16628429" y="5372316"/>
            <a:ext cx="2965916" cy="6828198"/>
          </a:xfrm>
          <a:custGeom>
            <a:avLst/>
            <a:gdLst/>
            <a:ahLst/>
            <a:cxnLst/>
            <a:rect l="l" t="t" r="r" b="b"/>
            <a:pathLst>
              <a:path w="2965916" h="6828198">
                <a:moveTo>
                  <a:pt x="0" y="0"/>
                </a:moveTo>
                <a:lnTo>
                  <a:pt x="2965917" y="0"/>
                </a:lnTo>
                <a:lnTo>
                  <a:pt x="2965917" y="6828198"/>
                </a:lnTo>
                <a:lnTo>
                  <a:pt x="0" y="6828198"/>
                </a:lnTo>
                <a:lnTo>
                  <a:pt x="0" y="0"/>
                </a:lnTo>
                <a:close/>
              </a:path>
            </a:pathLst>
          </a:custGeom>
          <a:blipFill>
            <a:blip r:embed="rId5" cstate="email">
              <a:extLst>
                <a:ext uri="{28A0092B-C50C-407E-A947-70E740481C1C}">
                  <a14:useLocalDpi xmlns:a14="http://schemas.microsoft.com/office/drawing/2010/main"/>
                </a:ext>
              </a:extLst>
            </a:blip>
            <a:stretch>
              <a:fillRect/>
            </a:stretch>
          </a:blipFill>
        </p:spPr>
      </p:sp>
      <p:sp>
        <p:nvSpPr>
          <p:cNvPr id="5" name="Freeform 5"/>
          <p:cNvSpPr/>
          <p:nvPr/>
        </p:nvSpPr>
        <p:spPr>
          <a:xfrm>
            <a:off x="-1435830" y="8217211"/>
            <a:ext cx="4171532" cy="3569725"/>
          </a:xfrm>
          <a:custGeom>
            <a:avLst/>
            <a:gdLst/>
            <a:ahLst/>
            <a:cxnLst/>
            <a:rect l="l" t="t" r="r" b="b"/>
            <a:pathLst>
              <a:path w="4171532" h="3569725">
                <a:moveTo>
                  <a:pt x="0" y="0"/>
                </a:moveTo>
                <a:lnTo>
                  <a:pt x="4171532" y="0"/>
                </a:lnTo>
                <a:lnTo>
                  <a:pt x="4171532" y="3569725"/>
                </a:lnTo>
                <a:lnTo>
                  <a:pt x="0" y="3569725"/>
                </a:lnTo>
                <a:lnTo>
                  <a:pt x="0" y="0"/>
                </a:lnTo>
                <a:close/>
              </a:path>
            </a:pathLst>
          </a:custGeom>
          <a:blipFill>
            <a:blip r:embed="rId6" cstate="email">
              <a:extLst>
                <a:ext uri="{28A0092B-C50C-407E-A947-70E740481C1C}">
                  <a14:useLocalDpi xmlns:a14="http://schemas.microsoft.com/office/drawing/2010/main"/>
                </a:ext>
              </a:extLst>
            </a:blip>
            <a:stretch>
              <a:fillRect/>
            </a:stretch>
          </a:blipFill>
        </p:spPr>
      </p:sp>
      <p:sp>
        <p:nvSpPr>
          <p:cNvPr id="6" name="TextBox 6"/>
          <p:cNvSpPr txBox="1"/>
          <p:nvPr/>
        </p:nvSpPr>
        <p:spPr>
          <a:xfrm>
            <a:off x="3337283" y="1030547"/>
            <a:ext cx="11613435" cy="1260582"/>
          </a:xfrm>
          <a:prstGeom prst="rect">
            <a:avLst/>
          </a:prstGeom>
        </p:spPr>
        <p:txBody>
          <a:bodyPr lIns="0" tIns="0" rIns="0" bIns="0" rtlCol="0" anchor="t">
            <a:spAutoFit/>
          </a:bodyPr>
          <a:lstStyle/>
          <a:p>
            <a:pPr marL="0" lvl="0" indent="0" algn="ctr">
              <a:lnSpc>
                <a:spcPts val="8435"/>
              </a:lnSpc>
              <a:spcBef>
                <a:spcPct val="0"/>
              </a:spcBef>
            </a:pPr>
            <a:r>
              <a:rPr lang="en-US" sz="11715">
                <a:solidFill>
                  <a:srgbClr val="6866E1"/>
                </a:solidFill>
                <a:latin typeface="Computer Says No"/>
              </a:rPr>
              <a:t>REZULTATUL FINAL</a:t>
            </a:r>
          </a:p>
        </p:txBody>
      </p:sp>
      <p:sp>
        <p:nvSpPr>
          <p:cNvPr id="7" name="AutoShape 7"/>
          <p:cNvSpPr/>
          <p:nvPr/>
        </p:nvSpPr>
        <p:spPr>
          <a:xfrm flipV="1">
            <a:off x="3623607" y="3489973"/>
            <a:ext cx="11130264" cy="84358"/>
          </a:xfrm>
          <a:prstGeom prst="line">
            <a:avLst/>
          </a:prstGeom>
          <a:ln w="38100" cap="flat">
            <a:solidFill>
              <a:srgbClr val="FFFFFF"/>
            </a:solidFill>
            <a:prstDash val="solid"/>
            <a:headEnd type="none" w="sm" len="sm"/>
            <a:tailEnd type="none" w="sm" len="sm"/>
          </a:ln>
        </p:spPr>
      </p:sp>
      <p:sp>
        <p:nvSpPr>
          <p:cNvPr id="8" name="Freeform 8"/>
          <p:cNvSpPr/>
          <p:nvPr/>
        </p:nvSpPr>
        <p:spPr>
          <a:xfrm>
            <a:off x="13089653" y="-4845095"/>
            <a:ext cx="8339294" cy="7136224"/>
          </a:xfrm>
          <a:custGeom>
            <a:avLst/>
            <a:gdLst/>
            <a:ahLst/>
            <a:cxnLst/>
            <a:rect l="l" t="t" r="r" b="b"/>
            <a:pathLst>
              <a:path w="8339294" h="7136224">
                <a:moveTo>
                  <a:pt x="0" y="0"/>
                </a:moveTo>
                <a:lnTo>
                  <a:pt x="8339294" y="0"/>
                </a:lnTo>
                <a:lnTo>
                  <a:pt x="8339294" y="7136224"/>
                </a:lnTo>
                <a:lnTo>
                  <a:pt x="0" y="7136224"/>
                </a:lnTo>
                <a:lnTo>
                  <a:pt x="0" y="0"/>
                </a:lnTo>
                <a:close/>
              </a:path>
            </a:pathLst>
          </a:custGeom>
          <a:blipFill>
            <a:blip r:embed="rId7" cstate="email">
              <a:extLst>
                <a:ext uri="{28A0092B-C50C-407E-A947-70E740481C1C}">
                  <a14:useLocalDpi xmlns:a14="http://schemas.microsoft.com/office/drawing/2010/main"/>
                </a:ext>
              </a:extLst>
            </a:blip>
            <a:stretch>
              <a:fillRect/>
            </a:stretch>
          </a:blipFill>
        </p:spPr>
      </p:sp>
      <p:sp>
        <p:nvSpPr>
          <p:cNvPr id="9" name="Freeform 9"/>
          <p:cNvSpPr/>
          <p:nvPr/>
        </p:nvSpPr>
        <p:spPr>
          <a:xfrm>
            <a:off x="1028700" y="3794874"/>
            <a:ext cx="4184146" cy="5659281"/>
          </a:xfrm>
          <a:custGeom>
            <a:avLst/>
            <a:gdLst/>
            <a:ahLst/>
            <a:cxnLst/>
            <a:rect l="l" t="t" r="r" b="b"/>
            <a:pathLst>
              <a:path w="4184146" h="5659281">
                <a:moveTo>
                  <a:pt x="0" y="0"/>
                </a:moveTo>
                <a:lnTo>
                  <a:pt x="4184146" y="0"/>
                </a:lnTo>
                <a:lnTo>
                  <a:pt x="4184146" y="5659281"/>
                </a:lnTo>
                <a:lnTo>
                  <a:pt x="0" y="5659281"/>
                </a:lnTo>
                <a:lnTo>
                  <a:pt x="0" y="0"/>
                </a:lnTo>
                <a:close/>
              </a:path>
            </a:pathLst>
          </a:custGeom>
          <a:blipFill>
            <a:blip r:embed="rId8" cstate="email">
              <a:extLst>
                <a:ext uri="{28A0092B-C50C-407E-A947-70E740481C1C}">
                  <a14:useLocalDpi xmlns:a14="http://schemas.microsoft.com/office/drawing/2010/main"/>
                </a:ext>
              </a:extLst>
            </a:blip>
            <a:stretch>
              <a:fillRect/>
            </a:stretch>
          </a:blipFill>
        </p:spPr>
      </p:sp>
      <p:sp>
        <p:nvSpPr>
          <p:cNvPr id="10" name="Freeform 10"/>
          <p:cNvSpPr/>
          <p:nvPr/>
        </p:nvSpPr>
        <p:spPr>
          <a:xfrm>
            <a:off x="7112890" y="3892801"/>
            <a:ext cx="3470358" cy="5463426"/>
          </a:xfrm>
          <a:custGeom>
            <a:avLst/>
            <a:gdLst/>
            <a:ahLst/>
            <a:cxnLst/>
            <a:rect l="l" t="t" r="r" b="b"/>
            <a:pathLst>
              <a:path w="3470358" h="5463426">
                <a:moveTo>
                  <a:pt x="0" y="0"/>
                </a:moveTo>
                <a:lnTo>
                  <a:pt x="3470358" y="0"/>
                </a:lnTo>
                <a:lnTo>
                  <a:pt x="3470358" y="5463426"/>
                </a:lnTo>
                <a:lnTo>
                  <a:pt x="0" y="5463426"/>
                </a:lnTo>
                <a:lnTo>
                  <a:pt x="0" y="0"/>
                </a:lnTo>
                <a:close/>
              </a:path>
            </a:pathLst>
          </a:custGeom>
          <a:blipFill>
            <a:blip r:embed="rId9" cstate="email">
              <a:extLst>
                <a:ext uri="{28A0092B-C50C-407E-A947-70E740481C1C}">
                  <a14:useLocalDpi xmlns:a14="http://schemas.microsoft.com/office/drawing/2010/main"/>
                </a:ext>
              </a:extLst>
            </a:blip>
            <a:stretch>
              <a:fillRect/>
            </a:stretch>
          </a:blipFill>
        </p:spPr>
      </p:sp>
      <p:sp>
        <p:nvSpPr>
          <p:cNvPr id="11" name="Freeform 11"/>
          <p:cNvSpPr/>
          <p:nvPr/>
        </p:nvSpPr>
        <p:spPr>
          <a:xfrm>
            <a:off x="11985585" y="4219222"/>
            <a:ext cx="5273715" cy="4810584"/>
          </a:xfrm>
          <a:custGeom>
            <a:avLst/>
            <a:gdLst/>
            <a:ahLst/>
            <a:cxnLst/>
            <a:rect l="l" t="t" r="r" b="b"/>
            <a:pathLst>
              <a:path w="5273715" h="4810584">
                <a:moveTo>
                  <a:pt x="0" y="0"/>
                </a:moveTo>
                <a:lnTo>
                  <a:pt x="5273715" y="0"/>
                </a:lnTo>
                <a:lnTo>
                  <a:pt x="5273715" y="4810584"/>
                </a:lnTo>
                <a:lnTo>
                  <a:pt x="0" y="4810584"/>
                </a:lnTo>
                <a:lnTo>
                  <a:pt x="0" y="0"/>
                </a:lnTo>
                <a:close/>
              </a:path>
            </a:pathLst>
          </a:custGeom>
          <a:blipFill>
            <a:blip r:embed="rId10" cstate="email">
              <a:extLst>
                <a:ext uri="{28A0092B-C50C-407E-A947-70E740481C1C}">
                  <a14:useLocalDpi xmlns:a14="http://schemas.microsoft.com/office/drawing/2010/main"/>
                </a:ext>
              </a:extLst>
            </a:blip>
            <a:stretch>
              <a:fillRect/>
            </a:stretch>
          </a:blipFill>
        </p:spPr>
      </p:sp>
      <p:sp>
        <p:nvSpPr>
          <p:cNvPr id="12" name="TextBox 12"/>
          <p:cNvSpPr txBox="1"/>
          <p:nvPr/>
        </p:nvSpPr>
        <p:spPr>
          <a:xfrm>
            <a:off x="3909079" y="2129978"/>
            <a:ext cx="10469841" cy="1340946"/>
          </a:xfrm>
          <a:prstGeom prst="rect">
            <a:avLst/>
          </a:prstGeom>
        </p:spPr>
        <p:txBody>
          <a:bodyPr lIns="0" tIns="0" rIns="0" bIns="0" rtlCol="0" anchor="t">
            <a:spAutoFit/>
          </a:bodyPr>
          <a:lstStyle/>
          <a:p>
            <a:pPr marL="471059" lvl="1" indent="-235530">
              <a:lnSpc>
                <a:spcPts val="3534"/>
              </a:lnSpc>
              <a:buFont typeface="Arial"/>
              <a:buChar char="•"/>
            </a:pPr>
            <a:r>
              <a:rPr lang="en-US" sz="2181">
                <a:solidFill>
                  <a:srgbClr val="FFFFFF"/>
                </a:solidFill>
                <a:latin typeface="Poppins Light"/>
              </a:rPr>
              <a:t>Cu toate lucrurile pe care le-am învățat în zilele în care am stat în proiectul Erasmus, am reușit finalizarea jocului Bricks and Ball, fiind o imitație a jocului original sub același nume, Bricks and Balls.</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rotWithShape="1">
          <a:gsLst>
            <a:gs pos="0">
              <a:srgbClr val="041069">
                <a:alpha val="100000"/>
              </a:srgbClr>
            </a:gs>
            <a:gs pos="50000">
              <a:srgbClr val="5527F5">
                <a:alpha val="100000"/>
              </a:srgbClr>
            </a:gs>
            <a:gs pos="100000">
              <a:srgbClr val="131FA8">
                <a:alpha val="100000"/>
              </a:srgbClr>
            </a:gs>
          </a:gsLst>
          <a:path path="circle">
            <a:fillToRect r="100000" b="100000"/>
          </a:path>
          <a:tileRect l="-100000" t="-100000"/>
        </a:gradFill>
        <a:effectLst/>
      </p:bgPr>
    </p:bg>
    <p:spTree>
      <p:nvGrpSpPr>
        <p:cNvPr id="1" name=""/>
        <p:cNvGrpSpPr/>
        <p:nvPr/>
      </p:nvGrpSpPr>
      <p:grpSpPr>
        <a:xfrm>
          <a:off x="0" y="0"/>
          <a:ext cx="0" cy="0"/>
          <a:chOff x="0" y="0"/>
          <a:chExt cx="0" cy="0"/>
        </a:xfrm>
      </p:grpSpPr>
      <p:sp>
        <p:nvSpPr>
          <p:cNvPr id="2" name="Freeform 2"/>
          <p:cNvSpPr/>
          <p:nvPr/>
        </p:nvSpPr>
        <p:spPr>
          <a:xfrm>
            <a:off x="5939524" y="2047738"/>
            <a:ext cx="6716487" cy="6708091"/>
          </a:xfrm>
          <a:custGeom>
            <a:avLst/>
            <a:gdLst/>
            <a:ahLst/>
            <a:cxnLst/>
            <a:rect l="l" t="t" r="r" b="b"/>
            <a:pathLst>
              <a:path w="6716487" h="6708091">
                <a:moveTo>
                  <a:pt x="0" y="0"/>
                </a:moveTo>
                <a:lnTo>
                  <a:pt x="6716487" y="0"/>
                </a:lnTo>
                <a:lnTo>
                  <a:pt x="6716487" y="6708091"/>
                </a:lnTo>
                <a:lnTo>
                  <a:pt x="0" y="6708091"/>
                </a:lnTo>
                <a:lnTo>
                  <a:pt x="0" y="0"/>
                </a:lnTo>
                <a:close/>
              </a:path>
            </a:pathLst>
          </a:custGeom>
          <a:blipFill>
            <a:blip r:embed="rId2" cstate="email">
              <a:extLst>
                <a:ext uri="{28A0092B-C50C-407E-A947-70E740481C1C}">
                  <a14:useLocalDpi xmlns:a14="http://schemas.microsoft.com/office/drawing/2010/main"/>
                </a:ext>
              </a:extLst>
            </a:blip>
            <a:stretch>
              <a:fillRect/>
            </a:stretch>
          </a:blipFill>
        </p:spPr>
      </p:sp>
      <p:grpSp>
        <p:nvGrpSpPr>
          <p:cNvPr id="3" name="Group 3"/>
          <p:cNvGrpSpPr/>
          <p:nvPr/>
        </p:nvGrpSpPr>
        <p:grpSpPr>
          <a:xfrm>
            <a:off x="361660" y="220602"/>
            <a:ext cx="17641354" cy="9857273"/>
            <a:chOff x="0" y="0"/>
            <a:chExt cx="4218405" cy="2357074"/>
          </a:xfrm>
        </p:grpSpPr>
        <p:sp>
          <p:nvSpPr>
            <p:cNvPr id="4" name="Freeform 4"/>
            <p:cNvSpPr/>
            <p:nvPr/>
          </p:nvSpPr>
          <p:spPr>
            <a:xfrm>
              <a:off x="0" y="0"/>
              <a:ext cx="4218405" cy="2357074"/>
            </a:xfrm>
            <a:custGeom>
              <a:avLst/>
              <a:gdLst/>
              <a:ahLst/>
              <a:cxnLst/>
              <a:rect l="l" t="t" r="r" b="b"/>
              <a:pathLst>
                <a:path w="4218405" h="2357074">
                  <a:moveTo>
                    <a:pt x="4093945" y="2357074"/>
                  </a:moveTo>
                  <a:lnTo>
                    <a:pt x="124460" y="2357074"/>
                  </a:lnTo>
                  <a:cubicBezTo>
                    <a:pt x="55880" y="2357074"/>
                    <a:pt x="0" y="2301194"/>
                    <a:pt x="0" y="2232614"/>
                  </a:cubicBezTo>
                  <a:lnTo>
                    <a:pt x="0" y="124460"/>
                  </a:lnTo>
                  <a:cubicBezTo>
                    <a:pt x="0" y="55880"/>
                    <a:pt x="55880" y="0"/>
                    <a:pt x="124460" y="0"/>
                  </a:cubicBezTo>
                  <a:lnTo>
                    <a:pt x="4093945" y="0"/>
                  </a:lnTo>
                  <a:cubicBezTo>
                    <a:pt x="4162525" y="0"/>
                    <a:pt x="4218405" y="55880"/>
                    <a:pt x="4218405" y="124460"/>
                  </a:cubicBezTo>
                  <a:lnTo>
                    <a:pt x="4218405" y="2232614"/>
                  </a:lnTo>
                  <a:cubicBezTo>
                    <a:pt x="4218405" y="2301194"/>
                    <a:pt x="4162525" y="2357074"/>
                    <a:pt x="4093945" y="2357074"/>
                  </a:cubicBezTo>
                  <a:close/>
                </a:path>
              </a:pathLst>
            </a:custGeom>
            <a:solidFill>
              <a:srgbClr val="2D2F30">
                <a:alpha val="30980"/>
              </a:srgbClr>
            </a:solidFill>
          </p:spPr>
        </p:sp>
      </p:grpSp>
      <p:sp>
        <p:nvSpPr>
          <p:cNvPr id="5" name="Freeform 5"/>
          <p:cNvSpPr/>
          <p:nvPr/>
        </p:nvSpPr>
        <p:spPr>
          <a:xfrm rot="8620763">
            <a:off x="-2396747" y="-814277"/>
            <a:ext cx="8987203" cy="4150026"/>
          </a:xfrm>
          <a:custGeom>
            <a:avLst/>
            <a:gdLst/>
            <a:ahLst/>
            <a:cxnLst/>
            <a:rect l="l" t="t" r="r" b="b"/>
            <a:pathLst>
              <a:path w="8987203" h="4150026">
                <a:moveTo>
                  <a:pt x="0" y="0"/>
                </a:moveTo>
                <a:lnTo>
                  <a:pt x="8987203" y="0"/>
                </a:lnTo>
                <a:lnTo>
                  <a:pt x="8987203" y="4150026"/>
                </a:lnTo>
                <a:lnTo>
                  <a:pt x="0" y="4150026"/>
                </a:lnTo>
                <a:lnTo>
                  <a:pt x="0" y="0"/>
                </a:lnTo>
                <a:close/>
              </a:path>
            </a:pathLst>
          </a:custGeom>
          <a:blipFill>
            <a:blip r:embed="rId3" cstate="email">
              <a:extLst>
                <a:ext uri="{28A0092B-C50C-407E-A947-70E740481C1C}">
                  <a14:useLocalDpi xmlns:a14="http://schemas.microsoft.com/office/drawing/2010/main"/>
                </a:ext>
              </a:extLst>
            </a:blip>
            <a:stretch>
              <a:fillRect/>
            </a:stretch>
          </a:blipFill>
        </p:spPr>
      </p:sp>
      <p:sp>
        <p:nvSpPr>
          <p:cNvPr id="6" name="Freeform 6"/>
          <p:cNvSpPr/>
          <p:nvPr/>
        </p:nvSpPr>
        <p:spPr>
          <a:xfrm>
            <a:off x="480715" y="549834"/>
            <a:ext cx="5273444" cy="4287753"/>
          </a:xfrm>
          <a:custGeom>
            <a:avLst/>
            <a:gdLst/>
            <a:ahLst/>
            <a:cxnLst/>
            <a:rect l="l" t="t" r="r" b="b"/>
            <a:pathLst>
              <a:path w="5273444" h="4287753">
                <a:moveTo>
                  <a:pt x="0" y="0"/>
                </a:moveTo>
                <a:lnTo>
                  <a:pt x="5273443" y="0"/>
                </a:lnTo>
                <a:lnTo>
                  <a:pt x="5273443" y="4287753"/>
                </a:lnTo>
                <a:lnTo>
                  <a:pt x="0" y="4287753"/>
                </a:lnTo>
                <a:lnTo>
                  <a:pt x="0" y="0"/>
                </a:lnTo>
                <a:close/>
              </a:path>
            </a:pathLst>
          </a:custGeom>
          <a:blipFill>
            <a:blip r:embed="rId4" cstate="email">
              <a:extLst>
                <a:ext uri="{28A0092B-C50C-407E-A947-70E740481C1C}">
                  <a14:useLocalDpi xmlns:a14="http://schemas.microsoft.com/office/drawing/2010/main"/>
                </a:ext>
              </a:extLst>
            </a:blip>
            <a:stretch>
              <a:fillRect/>
            </a:stretch>
          </a:blipFill>
        </p:spPr>
      </p:sp>
      <p:sp>
        <p:nvSpPr>
          <p:cNvPr id="7" name="Freeform 7"/>
          <p:cNvSpPr/>
          <p:nvPr/>
        </p:nvSpPr>
        <p:spPr>
          <a:xfrm>
            <a:off x="6646946" y="2693711"/>
            <a:ext cx="5301644" cy="4722523"/>
          </a:xfrm>
          <a:custGeom>
            <a:avLst/>
            <a:gdLst/>
            <a:ahLst/>
            <a:cxnLst/>
            <a:rect l="l" t="t" r="r" b="b"/>
            <a:pathLst>
              <a:path w="5301644" h="4722523">
                <a:moveTo>
                  <a:pt x="0" y="0"/>
                </a:moveTo>
                <a:lnTo>
                  <a:pt x="5301643" y="0"/>
                </a:lnTo>
                <a:lnTo>
                  <a:pt x="5301643" y="4722522"/>
                </a:lnTo>
                <a:lnTo>
                  <a:pt x="0" y="4722522"/>
                </a:lnTo>
                <a:lnTo>
                  <a:pt x="0" y="0"/>
                </a:lnTo>
                <a:close/>
              </a:path>
            </a:pathLst>
          </a:custGeom>
          <a:blipFill>
            <a:blip r:embed="rId5" cstate="email">
              <a:extLst>
                <a:ext uri="{28A0092B-C50C-407E-A947-70E740481C1C}">
                  <a14:useLocalDpi xmlns:a14="http://schemas.microsoft.com/office/drawing/2010/main"/>
                </a:ext>
              </a:extLst>
            </a:blip>
            <a:stretch>
              <a:fillRect/>
            </a:stretch>
          </a:blipFill>
        </p:spPr>
      </p:sp>
      <p:sp>
        <p:nvSpPr>
          <p:cNvPr id="8" name="Freeform 8"/>
          <p:cNvSpPr/>
          <p:nvPr/>
        </p:nvSpPr>
        <p:spPr>
          <a:xfrm>
            <a:off x="12537772" y="523349"/>
            <a:ext cx="5273444" cy="4625889"/>
          </a:xfrm>
          <a:custGeom>
            <a:avLst/>
            <a:gdLst/>
            <a:ahLst/>
            <a:cxnLst/>
            <a:rect l="l" t="t" r="r" b="b"/>
            <a:pathLst>
              <a:path w="5273444" h="4625889">
                <a:moveTo>
                  <a:pt x="0" y="0"/>
                </a:moveTo>
                <a:lnTo>
                  <a:pt x="5273443" y="0"/>
                </a:lnTo>
                <a:lnTo>
                  <a:pt x="5273443" y="4625889"/>
                </a:lnTo>
                <a:lnTo>
                  <a:pt x="0" y="4625889"/>
                </a:lnTo>
                <a:lnTo>
                  <a:pt x="0" y="0"/>
                </a:lnTo>
                <a:close/>
              </a:path>
            </a:pathLst>
          </a:custGeom>
          <a:blipFill>
            <a:blip r:embed="rId6" cstate="email">
              <a:extLst>
                <a:ext uri="{28A0092B-C50C-407E-A947-70E740481C1C}">
                  <a14:useLocalDpi xmlns:a14="http://schemas.microsoft.com/office/drawing/2010/main"/>
                </a:ext>
              </a:extLst>
            </a:blip>
            <a:stretch>
              <a:fillRect/>
            </a:stretch>
          </a:blipFill>
        </p:spPr>
      </p:sp>
      <p:sp>
        <p:nvSpPr>
          <p:cNvPr id="9" name="Freeform 9"/>
          <p:cNvSpPr/>
          <p:nvPr/>
        </p:nvSpPr>
        <p:spPr>
          <a:xfrm>
            <a:off x="480715" y="5594179"/>
            <a:ext cx="5844336" cy="4213358"/>
          </a:xfrm>
          <a:custGeom>
            <a:avLst/>
            <a:gdLst/>
            <a:ahLst/>
            <a:cxnLst/>
            <a:rect l="l" t="t" r="r" b="b"/>
            <a:pathLst>
              <a:path w="5844336" h="4213358">
                <a:moveTo>
                  <a:pt x="0" y="0"/>
                </a:moveTo>
                <a:lnTo>
                  <a:pt x="5844336" y="0"/>
                </a:lnTo>
                <a:lnTo>
                  <a:pt x="5844336" y="4213359"/>
                </a:lnTo>
                <a:lnTo>
                  <a:pt x="0" y="4213359"/>
                </a:lnTo>
                <a:lnTo>
                  <a:pt x="0" y="0"/>
                </a:lnTo>
                <a:close/>
              </a:path>
            </a:pathLst>
          </a:custGeom>
          <a:blipFill>
            <a:blip r:embed="rId7" cstate="email">
              <a:extLst>
                <a:ext uri="{28A0092B-C50C-407E-A947-70E740481C1C}">
                  <a14:useLocalDpi xmlns:a14="http://schemas.microsoft.com/office/drawing/2010/main"/>
                </a:ext>
              </a:extLst>
            </a:blip>
            <a:stretch>
              <a:fillRect/>
            </a:stretch>
          </a:blipFill>
        </p:spPr>
      </p:sp>
      <p:sp>
        <p:nvSpPr>
          <p:cNvPr id="10" name="Freeform 10"/>
          <p:cNvSpPr/>
          <p:nvPr/>
        </p:nvSpPr>
        <p:spPr>
          <a:xfrm>
            <a:off x="13271897" y="5401784"/>
            <a:ext cx="3805193" cy="4598149"/>
          </a:xfrm>
          <a:custGeom>
            <a:avLst/>
            <a:gdLst/>
            <a:ahLst/>
            <a:cxnLst/>
            <a:rect l="l" t="t" r="r" b="b"/>
            <a:pathLst>
              <a:path w="3805193" h="4598149">
                <a:moveTo>
                  <a:pt x="0" y="0"/>
                </a:moveTo>
                <a:lnTo>
                  <a:pt x="3805193" y="0"/>
                </a:lnTo>
                <a:lnTo>
                  <a:pt x="3805193" y="4598149"/>
                </a:lnTo>
                <a:lnTo>
                  <a:pt x="0" y="4598149"/>
                </a:lnTo>
                <a:lnTo>
                  <a:pt x="0" y="0"/>
                </a:lnTo>
                <a:close/>
              </a:path>
            </a:pathLst>
          </a:custGeom>
          <a:blipFill>
            <a:blip r:embed="rId8" cstate="email">
              <a:extLst>
                <a:ext uri="{28A0092B-C50C-407E-A947-70E740481C1C}">
                  <a14:useLocalDpi xmlns:a14="http://schemas.microsoft.com/office/drawing/2010/main"/>
                </a:ext>
              </a:extLst>
            </a:blip>
            <a:stretch>
              <a:fillRect/>
            </a:stretch>
          </a:blipFill>
        </p:spPr>
      </p:sp>
      <p:grpSp>
        <p:nvGrpSpPr>
          <p:cNvPr id="11" name="Group 11"/>
          <p:cNvGrpSpPr/>
          <p:nvPr/>
        </p:nvGrpSpPr>
        <p:grpSpPr>
          <a:xfrm>
            <a:off x="6946455" y="423159"/>
            <a:ext cx="4395091" cy="2147538"/>
            <a:chOff x="0" y="0"/>
            <a:chExt cx="1157555" cy="565607"/>
          </a:xfrm>
        </p:grpSpPr>
        <p:sp>
          <p:nvSpPr>
            <p:cNvPr id="12" name="Freeform 12"/>
            <p:cNvSpPr/>
            <p:nvPr/>
          </p:nvSpPr>
          <p:spPr>
            <a:xfrm>
              <a:off x="0" y="0"/>
              <a:ext cx="1157555" cy="565607"/>
            </a:xfrm>
            <a:custGeom>
              <a:avLst/>
              <a:gdLst/>
              <a:ahLst/>
              <a:cxnLst/>
              <a:rect l="l" t="t" r="r" b="b"/>
              <a:pathLst>
                <a:path w="1157555" h="565607">
                  <a:moveTo>
                    <a:pt x="0" y="0"/>
                  </a:moveTo>
                  <a:lnTo>
                    <a:pt x="1157555" y="0"/>
                  </a:lnTo>
                  <a:lnTo>
                    <a:pt x="1157555" y="565607"/>
                  </a:lnTo>
                  <a:lnTo>
                    <a:pt x="0" y="565607"/>
                  </a:lnTo>
                  <a:close/>
                </a:path>
              </a:pathLst>
            </a:custGeom>
            <a:solidFill>
              <a:srgbClr val="000000">
                <a:alpha val="0"/>
              </a:srgbClr>
            </a:solidFill>
            <a:ln w="19050" cap="sq">
              <a:solidFill>
                <a:srgbClr val="FFFFFF"/>
              </a:solidFill>
              <a:prstDash val="solid"/>
              <a:miter/>
            </a:ln>
          </p:spPr>
        </p:sp>
        <p:sp>
          <p:nvSpPr>
            <p:cNvPr id="13" name="TextBox 13"/>
            <p:cNvSpPr txBox="1"/>
            <p:nvPr/>
          </p:nvSpPr>
          <p:spPr>
            <a:xfrm>
              <a:off x="0" y="-171450"/>
              <a:ext cx="1157555" cy="737057"/>
            </a:xfrm>
            <a:prstGeom prst="rect">
              <a:avLst/>
            </a:prstGeom>
          </p:spPr>
          <p:txBody>
            <a:bodyPr lIns="50800" tIns="50800" rIns="50800" bIns="50800" rtlCol="0" anchor="ctr"/>
            <a:lstStyle/>
            <a:p>
              <a:pPr algn="ctr">
                <a:lnSpc>
                  <a:spcPts val="5488"/>
                </a:lnSpc>
              </a:pPr>
              <a:r>
                <a:rPr lang="en-US" sz="3388">
                  <a:solidFill>
                    <a:srgbClr val="FFFFFF"/>
                  </a:solidFill>
                  <a:latin typeface="Poppins Light"/>
                </a:rPr>
                <a:t>Bricks and ball</a:t>
              </a:r>
            </a:p>
            <a:p>
              <a:pPr marL="0" lvl="1" indent="0" algn="ctr">
                <a:lnSpc>
                  <a:spcPts val="5488"/>
                </a:lnSpc>
                <a:spcBef>
                  <a:spcPct val="0"/>
                </a:spcBef>
              </a:pPr>
              <a:r>
                <a:rPr lang="en-US" sz="3388">
                  <a:solidFill>
                    <a:srgbClr val="FFFFFF"/>
                  </a:solidFill>
                  <a:latin typeface="Poppins Light"/>
                </a:rPr>
                <a:t>PROGRAM</a:t>
              </a:r>
            </a:p>
          </p:txBody>
        </p:sp>
      </p:grpSp>
      <p:grpSp>
        <p:nvGrpSpPr>
          <p:cNvPr id="14" name="Group 14"/>
          <p:cNvGrpSpPr/>
          <p:nvPr/>
        </p:nvGrpSpPr>
        <p:grpSpPr>
          <a:xfrm>
            <a:off x="4912514" y="674372"/>
            <a:ext cx="708657" cy="708657"/>
            <a:chOff x="0" y="0"/>
            <a:chExt cx="6350000" cy="6350000"/>
          </a:xfrm>
        </p:grpSpPr>
        <p:sp>
          <p:nvSpPr>
            <p:cNvPr id="15" name="Freeform 15"/>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gradFill rotWithShape="1">
              <a:gsLst>
                <a:gs pos="0">
                  <a:srgbClr val="844EEA">
                    <a:alpha val="100000"/>
                  </a:srgbClr>
                </a:gs>
                <a:gs pos="50000">
                  <a:srgbClr val="5527F5">
                    <a:alpha val="100000"/>
                  </a:srgbClr>
                </a:gs>
                <a:gs pos="100000">
                  <a:srgbClr val="041069">
                    <a:alpha val="100000"/>
                  </a:srgbClr>
                </a:gs>
              </a:gsLst>
              <a:path path="circle">
                <a:fillToRect r="100000" b="100000"/>
              </a:path>
              <a:tileRect l="-100000" t="-100000"/>
            </a:gradFill>
          </p:spPr>
        </p:sp>
      </p:grpSp>
      <p:sp>
        <p:nvSpPr>
          <p:cNvPr id="16" name="TextBox 16"/>
          <p:cNvSpPr txBox="1"/>
          <p:nvPr/>
        </p:nvSpPr>
        <p:spPr>
          <a:xfrm>
            <a:off x="5098201" y="766006"/>
            <a:ext cx="337283" cy="420613"/>
          </a:xfrm>
          <a:prstGeom prst="rect">
            <a:avLst/>
          </a:prstGeom>
        </p:spPr>
        <p:txBody>
          <a:bodyPr lIns="0" tIns="0" rIns="0" bIns="0" rtlCol="0" anchor="t">
            <a:spAutoFit/>
          </a:bodyPr>
          <a:lstStyle/>
          <a:p>
            <a:pPr>
              <a:lnSpc>
                <a:spcPts val="3425"/>
              </a:lnSpc>
            </a:pPr>
            <a:r>
              <a:rPr lang="en-US" sz="2114">
                <a:solidFill>
                  <a:srgbClr val="FFFFFF"/>
                </a:solidFill>
                <a:latin typeface="Poppins Light"/>
              </a:rPr>
              <a:t>  1</a:t>
            </a:r>
          </a:p>
        </p:txBody>
      </p:sp>
      <p:grpSp>
        <p:nvGrpSpPr>
          <p:cNvPr id="17" name="Group 17"/>
          <p:cNvGrpSpPr/>
          <p:nvPr/>
        </p:nvGrpSpPr>
        <p:grpSpPr>
          <a:xfrm>
            <a:off x="11155859" y="2994212"/>
            <a:ext cx="708657" cy="708657"/>
            <a:chOff x="0" y="0"/>
            <a:chExt cx="6350000" cy="6350000"/>
          </a:xfrm>
        </p:grpSpPr>
        <p:sp>
          <p:nvSpPr>
            <p:cNvPr id="18" name="Freeform 18"/>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gradFill rotWithShape="1">
              <a:gsLst>
                <a:gs pos="0">
                  <a:srgbClr val="844EEA">
                    <a:alpha val="100000"/>
                  </a:srgbClr>
                </a:gs>
                <a:gs pos="50000">
                  <a:srgbClr val="5527F5">
                    <a:alpha val="100000"/>
                  </a:srgbClr>
                </a:gs>
                <a:gs pos="100000">
                  <a:srgbClr val="041069">
                    <a:alpha val="100000"/>
                  </a:srgbClr>
                </a:gs>
              </a:gsLst>
              <a:path path="circle">
                <a:fillToRect r="100000" b="100000"/>
              </a:path>
              <a:tileRect l="-100000" t="-100000"/>
            </a:gradFill>
          </p:spPr>
        </p:sp>
      </p:grpSp>
      <p:sp>
        <p:nvSpPr>
          <p:cNvPr id="19" name="TextBox 19"/>
          <p:cNvSpPr txBox="1"/>
          <p:nvPr/>
        </p:nvSpPr>
        <p:spPr>
          <a:xfrm>
            <a:off x="11341545" y="3085847"/>
            <a:ext cx="337283" cy="420613"/>
          </a:xfrm>
          <a:prstGeom prst="rect">
            <a:avLst/>
          </a:prstGeom>
        </p:spPr>
        <p:txBody>
          <a:bodyPr lIns="0" tIns="0" rIns="0" bIns="0" rtlCol="0" anchor="t">
            <a:spAutoFit/>
          </a:bodyPr>
          <a:lstStyle/>
          <a:p>
            <a:pPr>
              <a:lnSpc>
                <a:spcPts val="3425"/>
              </a:lnSpc>
            </a:pPr>
            <a:r>
              <a:rPr lang="en-US" sz="2114">
                <a:solidFill>
                  <a:srgbClr val="FFFFFF"/>
                </a:solidFill>
                <a:latin typeface="Poppins Light"/>
              </a:rPr>
              <a:t> 2</a:t>
            </a:r>
          </a:p>
        </p:txBody>
      </p:sp>
      <p:grpSp>
        <p:nvGrpSpPr>
          <p:cNvPr id="20" name="Group 20"/>
          <p:cNvGrpSpPr/>
          <p:nvPr/>
        </p:nvGrpSpPr>
        <p:grpSpPr>
          <a:xfrm>
            <a:off x="17073613" y="552079"/>
            <a:ext cx="708657" cy="708657"/>
            <a:chOff x="0" y="0"/>
            <a:chExt cx="6350000" cy="6350000"/>
          </a:xfrm>
        </p:grpSpPr>
        <p:sp>
          <p:nvSpPr>
            <p:cNvPr id="21" name="Freeform 21"/>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gradFill rotWithShape="1">
              <a:gsLst>
                <a:gs pos="0">
                  <a:srgbClr val="844EEA">
                    <a:alpha val="100000"/>
                  </a:srgbClr>
                </a:gs>
                <a:gs pos="50000">
                  <a:srgbClr val="5527F5">
                    <a:alpha val="100000"/>
                  </a:srgbClr>
                </a:gs>
                <a:gs pos="100000">
                  <a:srgbClr val="041069">
                    <a:alpha val="100000"/>
                  </a:srgbClr>
                </a:gs>
              </a:gsLst>
              <a:path path="circle">
                <a:fillToRect r="100000" b="100000"/>
              </a:path>
              <a:tileRect l="-100000" t="-100000"/>
            </a:gradFill>
          </p:spPr>
        </p:sp>
      </p:grpSp>
      <p:sp>
        <p:nvSpPr>
          <p:cNvPr id="22" name="TextBox 22"/>
          <p:cNvSpPr txBox="1"/>
          <p:nvPr/>
        </p:nvSpPr>
        <p:spPr>
          <a:xfrm>
            <a:off x="17259300" y="643714"/>
            <a:ext cx="337283" cy="420613"/>
          </a:xfrm>
          <a:prstGeom prst="rect">
            <a:avLst/>
          </a:prstGeom>
        </p:spPr>
        <p:txBody>
          <a:bodyPr lIns="0" tIns="0" rIns="0" bIns="0" rtlCol="0" anchor="t">
            <a:spAutoFit/>
          </a:bodyPr>
          <a:lstStyle/>
          <a:p>
            <a:pPr>
              <a:lnSpc>
                <a:spcPts val="3425"/>
              </a:lnSpc>
            </a:pPr>
            <a:r>
              <a:rPr lang="en-US" sz="2114">
                <a:solidFill>
                  <a:srgbClr val="FFFFFF"/>
                </a:solidFill>
                <a:latin typeface="Poppins Light"/>
              </a:rPr>
              <a:t> 3</a:t>
            </a:r>
          </a:p>
        </p:txBody>
      </p:sp>
      <p:grpSp>
        <p:nvGrpSpPr>
          <p:cNvPr id="23" name="Group 23"/>
          <p:cNvGrpSpPr/>
          <p:nvPr/>
        </p:nvGrpSpPr>
        <p:grpSpPr>
          <a:xfrm>
            <a:off x="5435484" y="5752098"/>
            <a:ext cx="708657" cy="708657"/>
            <a:chOff x="0" y="0"/>
            <a:chExt cx="6350000" cy="6350000"/>
          </a:xfrm>
        </p:grpSpPr>
        <p:sp>
          <p:nvSpPr>
            <p:cNvPr id="24" name="Freeform 24"/>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gradFill rotWithShape="1">
              <a:gsLst>
                <a:gs pos="0">
                  <a:srgbClr val="844EEA">
                    <a:alpha val="100000"/>
                  </a:srgbClr>
                </a:gs>
                <a:gs pos="50000">
                  <a:srgbClr val="5527F5">
                    <a:alpha val="100000"/>
                  </a:srgbClr>
                </a:gs>
                <a:gs pos="100000">
                  <a:srgbClr val="041069">
                    <a:alpha val="100000"/>
                  </a:srgbClr>
                </a:gs>
              </a:gsLst>
              <a:path path="circle">
                <a:fillToRect r="100000" b="100000"/>
              </a:path>
              <a:tileRect l="-100000" t="-100000"/>
            </a:gradFill>
          </p:spPr>
        </p:sp>
      </p:grpSp>
      <p:sp>
        <p:nvSpPr>
          <p:cNvPr id="25" name="TextBox 25"/>
          <p:cNvSpPr txBox="1"/>
          <p:nvPr/>
        </p:nvSpPr>
        <p:spPr>
          <a:xfrm>
            <a:off x="5621171" y="5843733"/>
            <a:ext cx="337283" cy="420613"/>
          </a:xfrm>
          <a:prstGeom prst="rect">
            <a:avLst/>
          </a:prstGeom>
        </p:spPr>
        <p:txBody>
          <a:bodyPr lIns="0" tIns="0" rIns="0" bIns="0" rtlCol="0" anchor="t">
            <a:spAutoFit/>
          </a:bodyPr>
          <a:lstStyle/>
          <a:p>
            <a:pPr>
              <a:lnSpc>
                <a:spcPts val="3425"/>
              </a:lnSpc>
            </a:pPr>
            <a:r>
              <a:rPr lang="en-US" sz="2114">
                <a:solidFill>
                  <a:srgbClr val="FFFFFF"/>
                </a:solidFill>
                <a:latin typeface="Poppins Light"/>
              </a:rPr>
              <a:t> 4</a:t>
            </a:r>
          </a:p>
        </p:txBody>
      </p:sp>
      <p:grpSp>
        <p:nvGrpSpPr>
          <p:cNvPr id="26" name="Group 26"/>
          <p:cNvGrpSpPr/>
          <p:nvPr/>
        </p:nvGrpSpPr>
        <p:grpSpPr>
          <a:xfrm>
            <a:off x="16199792" y="5517198"/>
            <a:ext cx="708657" cy="708657"/>
            <a:chOff x="0" y="0"/>
            <a:chExt cx="6350000" cy="6350000"/>
          </a:xfrm>
        </p:grpSpPr>
        <p:sp>
          <p:nvSpPr>
            <p:cNvPr id="27" name="Freeform 27"/>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gradFill rotWithShape="1">
              <a:gsLst>
                <a:gs pos="0">
                  <a:srgbClr val="844EEA">
                    <a:alpha val="100000"/>
                  </a:srgbClr>
                </a:gs>
                <a:gs pos="50000">
                  <a:srgbClr val="5527F5">
                    <a:alpha val="100000"/>
                  </a:srgbClr>
                </a:gs>
                <a:gs pos="100000">
                  <a:srgbClr val="041069">
                    <a:alpha val="100000"/>
                  </a:srgbClr>
                </a:gs>
              </a:gsLst>
              <a:path path="circle">
                <a:fillToRect r="100000" b="100000"/>
              </a:path>
              <a:tileRect l="-100000" t="-100000"/>
            </a:gradFill>
          </p:spPr>
        </p:sp>
      </p:grpSp>
      <p:sp>
        <p:nvSpPr>
          <p:cNvPr id="28" name="TextBox 28"/>
          <p:cNvSpPr txBox="1"/>
          <p:nvPr/>
        </p:nvSpPr>
        <p:spPr>
          <a:xfrm>
            <a:off x="16385479" y="5608833"/>
            <a:ext cx="337283" cy="420613"/>
          </a:xfrm>
          <a:prstGeom prst="rect">
            <a:avLst/>
          </a:prstGeom>
        </p:spPr>
        <p:txBody>
          <a:bodyPr lIns="0" tIns="0" rIns="0" bIns="0" rtlCol="0" anchor="t">
            <a:spAutoFit/>
          </a:bodyPr>
          <a:lstStyle/>
          <a:p>
            <a:pPr>
              <a:lnSpc>
                <a:spcPts val="3425"/>
              </a:lnSpc>
            </a:pPr>
            <a:r>
              <a:rPr lang="en-US" sz="2114">
                <a:solidFill>
                  <a:srgbClr val="FFFFFF"/>
                </a:solidFill>
                <a:latin typeface="Poppins Light"/>
              </a:rPr>
              <a:t> 5</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gradFill rotWithShape="1">
          <a:gsLst>
            <a:gs pos="0">
              <a:srgbClr val="844EEA">
                <a:alpha val="100000"/>
              </a:srgbClr>
            </a:gs>
            <a:gs pos="50000">
              <a:srgbClr val="5527F5">
                <a:alpha val="100000"/>
              </a:srgbClr>
            </a:gs>
            <a:gs pos="100000">
              <a:srgbClr val="041069">
                <a:alpha val="100000"/>
              </a:srgbClr>
            </a:gs>
          </a:gsLst>
          <a:path path="circle">
            <a:fillToRect r="100000" b="100000"/>
          </a:path>
          <a:tileRect l="-100000" t="-100000"/>
        </a:gradFill>
        <a:effectLst/>
      </p:bgPr>
    </p:bg>
    <p:spTree>
      <p:nvGrpSpPr>
        <p:cNvPr id="1" name=""/>
        <p:cNvGrpSpPr/>
        <p:nvPr/>
      </p:nvGrpSpPr>
      <p:grpSpPr>
        <a:xfrm>
          <a:off x="0" y="0"/>
          <a:ext cx="0" cy="0"/>
          <a:chOff x="0" y="0"/>
          <a:chExt cx="0" cy="0"/>
        </a:xfrm>
      </p:grpSpPr>
      <p:sp>
        <p:nvSpPr>
          <p:cNvPr id="2" name="AutoShape 2"/>
          <p:cNvSpPr/>
          <p:nvPr/>
        </p:nvSpPr>
        <p:spPr>
          <a:xfrm>
            <a:off x="5764344" y="5958420"/>
            <a:ext cx="0" cy="5145633"/>
          </a:xfrm>
          <a:prstGeom prst="line">
            <a:avLst/>
          </a:prstGeom>
          <a:ln w="38100" cap="flat">
            <a:solidFill>
              <a:srgbClr val="FFFFFF"/>
            </a:solidFill>
            <a:prstDash val="solid"/>
            <a:headEnd type="none" w="sm" len="sm"/>
            <a:tailEnd type="none" w="sm" len="sm"/>
          </a:ln>
        </p:spPr>
      </p:sp>
      <p:sp>
        <p:nvSpPr>
          <p:cNvPr id="3" name="AutoShape 3"/>
          <p:cNvSpPr/>
          <p:nvPr/>
        </p:nvSpPr>
        <p:spPr>
          <a:xfrm>
            <a:off x="5802444" y="-2572817"/>
            <a:ext cx="0" cy="5145633"/>
          </a:xfrm>
          <a:prstGeom prst="line">
            <a:avLst/>
          </a:prstGeom>
          <a:ln w="38100" cap="flat">
            <a:solidFill>
              <a:srgbClr val="FFFFFF"/>
            </a:solidFill>
            <a:prstDash val="solid"/>
            <a:headEnd type="none" w="sm" len="sm"/>
            <a:tailEnd type="none" w="sm" len="sm"/>
          </a:ln>
        </p:spPr>
      </p:sp>
      <p:sp>
        <p:nvSpPr>
          <p:cNvPr id="4" name="Freeform 4"/>
          <p:cNvSpPr/>
          <p:nvPr/>
        </p:nvSpPr>
        <p:spPr>
          <a:xfrm>
            <a:off x="10208092" y="-3588763"/>
            <a:ext cx="10008973" cy="8229600"/>
          </a:xfrm>
          <a:custGeom>
            <a:avLst/>
            <a:gdLst/>
            <a:ahLst/>
            <a:cxnLst/>
            <a:rect l="l" t="t" r="r" b="b"/>
            <a:pathLst>
              <a:path w="10008973" h="8229600">
                <a:moveTo>
                  <a:pt x="0" y="0"/>
                </a:moveTo>
                <a:lnTo>
                  <a:pt x="10008973" y="0"/>
                </a:lnTo>
                <a:lnTo>
                  <a:pt x="10008973" y="8229600"/>
                </a:lnTo>
                <a:lnTo>
                  <a:pt x="0" y="8229600"/>
                </a:lnTo>
                <a:lnTo>
                  <a:pt x="0" y="0"/>
                </a:lnTo>
                <a:close/>
              </a:path>
            </a:pathLst>
          </a:custGeom>
          <a:blipFill>
            <a:blip r:embed="rId2" cstate="email">
              <a:extLst>
                <a:ext uri="{28A0092B-C50C-407E-A947-70E740481C1C}">
                  <a14:useLocalDpi xmlns:a14="http://schemas.microsoft.com/office/drawing/2010/main"/>
                </a:ext>
              </a:extLst>
            </a:blip>
            <a:stretch>
              <a:fillRect/>
            </a:stretch>
          </a:blipFill>
        </p:spPr>
      </p:sp>
      <p:sp>
        <p:nvSpPr>
          <p:cNvPr id="5" name="Freeform 5"/>
          <p:cNvSpPr/>
          <p:nvPr/>
        </p:nvSpPr>
        <p:spPr>
          <a:xfrm>
            <a:off x="-1995996" y="5507733"/>
            <a:ext cx="10008973" cy="8229600"/>
          </a:xfrm>
          <a:custGeom>
            <a:avLst/>
            <a:gdLst/>
            <a:ahLst/>
            <a:cxnLst/>
            <a:rect l="l" t="t" r="r" b="b"/>
            <a:pathLst>
              <a:path w="10008973" h="8229600">
                <a:moveTo>
                  <a:pt x="0" y="0"/>
                </a:moveTo>
                <a:lnTo>
                  <a:pt x="10008973" y="0"/>
                </a:lnTo>
                <a:lnTo>
                  <a:pt x="10008973" y="8229600"/>
                </a:lnTo>
                <a:lnTo>
                  <a:pt x="0" y="8229600"/>
                </a:lnTo>
                <a:lnTo>
                  <a:pt x="0" y="0"/>
                </a:lnTo>
                <a:close/>
              </a:path>
            </a:pathLst>
          </a:custGeom>
          <a:blipFill>
            <a:blip r:embed="rId2" cstate="email">
              <a:extLst>
                <a:ext uri="{28A0092B-C50C-407E-A947-70E740481C1C}">
                  <a14:useLocalDpi xmlns:a14="http://schemas.microsoft.com/office/drawing/2010/main"/>
                </a:ext>
              </a:extLst>
            </a:blip>
            <a:stretch>
              <a:fillRect/>
            </a:stretch>
          </a:blipFill>
        </p:spPr>
      </p:sp>
      <p:sp>
        <p:nvSpPr>
          <p:cNvPr id="6" name="TextBox 6"/>
          <p:cNvSpPr txBox="1"/>
          <p:nvPr/>
        </p:nvSpPr>
        <p:spPr>
          <a:xfrm>
            <a:off x="1619702" y="2582224"/>
            <a:ext cx="7747874" cy="3236382"/>
          </a:xfrm>
          <a:prstGeom prst="rect">
            <a:avLst/>
          </a:prstGeom>
        </p:spPr>
        <p:txBody>
          <a:bodyPr lIns="0" tIns="0" rIns="0" bIns="0" rtlCol="0" anchor="t">
            <a:spAutoFit/>
          </a:bodyPr>
          <a:lstStyle/>
          <a:p>
            <a:pPr marL="0" lvl="0" indent="0" algn="ctr">
              <a:lnSpc>
                <a:spcPts val="26366"/>
              </a:lnSpc>
            </a:pPr>
            <a:r>
              <a:rPr lang="en-US" sz="18833">
                <a:solidFill>
                  <a:srgbClr val="6866E1"/>
                </a:solidFill>
                <a:latin typeface="Computer Says No"/>
              </a:rPr>
              <a:t>MULȚUMESC!</a:t>
            </a:r>
          </a:p>
        </p:txBody>
      </p:sp>
      <p:sp>
        <p:nvSpPr>
          <p:cNvPr id="7" name="Freeform 7"/>
          <p:cNvSpPr/>
          <p:nvPr/>
        </p:nvSpPr>
        <p:spPr>
          <a:xfrm>
            <a:off x="9144000" y="1550639"/>
            <a:ext cx="8001878" cy="8071895"/>
          </a:xfrm>
          <a:custGeom>
            <a:avLst/>
            <a:gdLst/>
            <a:ahLst/>
            <a:cxnLst/>
            <a:rect l="l" t="t" r="r" b="b"/>
            <a:pathLst>
              <a:path w="8001878" h="8071895">
                <a:moveTo>
                  <a:pt x="0" y="0"/>
                </a:moveTo>
                <a:lnTo>
                  <a:pt x="8001878" y="0"/>
                </a:lnTo>
                <a:lnTo>
                  <a:pt x="8001878" y="8071894"/>
                </a:lnTo>
                <a:lnTo>
                  <a:pt x="0" y="8071894"/>
                </a:lnTo>
                <a:lnTo>
                  <a:pt x="0" y="0"/>
                </a:lnTo>
                <a:close/>
              </a:path>
            </a:pathLst>
          </a:custGeom>
          <a:blipFill>
            <a:blip r:embed="rId3" cstate="email">
              <a:extLst>
                <a:ext uri="{28A0092B-C50C-407E-A947-70E740481C1C}">
                  <a14:useLocalDpi xmlns:a14="http://schemas.microsoft.com/office/drawing/2010/main"/>
                </a:ext>
              </a:extLst>
            </a:blip>
            <a:stretch>
              <a:fillRect/>
            </a:stretch>
          </a:blipFill>
        </p:spPr>
      </p:sp>
      <p:sp>
        <p:nvSpPr>
          <p:cNvPr id="8" name="Freeform 8"/>
          <p:cNvSpPr/>
          <p:nvPr/>
        </p:nvSpPr>
        <p:spPr>
          <a:xfrm>
            <a:off x="-1995996" y="7317810"/>
            <a:ext cx="6049393" cy="5290528"/>
          </a:xfrm>
          <a:custGeom>
            <a:avLst/>
            <a:gdLst/>
            <a:ahLst/>
            <a:cxnLst/>
            <a:rect l="l" t="t" r="r" b="b"/>
            <a:pathLst>
              <a:path w="6049393" h="5290528">
                <a:moveTo>
                  <a:pt x="0" y="0"/>
                </a:moveTo>
                <a:lnTo>
                  <a:pt x="6049392" y="0"/>
                </a:lnTo>
                <a:lnTo>
                  <a:pt x="6049392" y="5290527"/>
                </a:lnTo>
                <a:lnTo>
                  <a:pt x="0" y="5290527"/>
                </a:lnTo>
                <a:lnTo>
                  <a:pt x="0" y="0"/>
                </a:lnTo>
                <a:close/>
              </a:path>
            </a:pathLst>
          </a:custGeom>
          <a:blipFill>
            <a:blip r:embed="rId4" cstate="email">
              <a:extLst>
                <a:ext uri="{28A0092B-C50C-407E-A947-70E740481C1C}">
                  <a14:useLocalDpi xmlns:a14="http://schemas.microsoft.com/office/drawing/2010/main"/>
                </a:ext>
              </a:extLst>
            </a:blip>
            <a:stretch>
              <a:fillRect/>
            </a:stretch>
          </a:blipFill>
        </p:spPr>
      </p:sp>
      <p:sp>
        <p:nvSpPr>
          <p:cNvPr id="9" name="Freeform 9"/>
          <p:cNvSpPr/>
          <p:nvPr/>
        </p:nvSpPr>
        <p:spPr>
          <a:xfrm>
            <a:off x="14771515" y="-3149182"/>
            <a:ext cx="6049393" cy="5290528"/>
          </a:xfrm>
          <a:custGeom>
            <a:avLst/>
            <a:gdLst/>
            <a:ahLst/>
            <a:cxnLst/>
            <a:rect l="l" t="t" r="r" b="b"/>
            <a:pathLst>
              <a:path w="6049393" h="5290528">
                <a:moveTo>
                  <a:pt x="0" y="0"/>
                </a:moveTo>
                <a:lnTo>
                  <a:pt x="6049392" y="0"/>
                </a:lnTo>
                <a:lnTo>
                  <a:pt x="6049392" y="5290527"/>
                </a:lnTo>
                <a:lnTo>
                  <a:pt x="0" y="5290527"/>
                </a:lnTo>
                <a:lnTo>
                  <a:pt x="0" y="0"/>
                </a:lnTo>
                <a:close/>
              </a:path>
            </a:pathLst>
          </a:custGeom>
          <a:blipFill>
            <a:blip r:embed="rId4" cstate="email">
              <a:extLst>
                <a:ext uri="{28A0092B-C50C-407E-A947-70E740481C1C}">
                  <a14:useLocalDpi xmlns:a14="http://schemas.microsoft.com/office/drawing/2010/main"/>
                </a:ext>
              </a:extLst>
            </a:blip>
            <a:stretch>
              <a:fillRect/>
            </a:stretch>
          </a:blipFill>
        </p:spPr>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502</Words>
  <Application>Microsoft Office PowerPoint</Application>
  <PresentationFormat>Custom</PresentationFormat>
  <Paragraphs>30</Paragraphs>
  <Slides>7</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7</vt:i4>
      </vt:variant>
    </vt:vector>
  </HeadingPairs>
  <TitlesOfParts>
    <vt:vector size="13" baseType="lpstr">
      <vt:lpstr>Poppins Light</vt:lpstr>
      <vt:lpstr>Poppins Medium</vt:lpstr>
      <vt:lpstr>Computer Says No</vt:lpstr>
      <vt:lpstr>Arial</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Blue Futuristic Illustrative Artificial Intelligence Project Presentation</dc:title>
  <dc:creator>user</dc:creator>
  <cp:lastModifiedBy>elev</cp:lastModifiedBy>
  <cp:revision>2</cp:revision>
  <dcterms:created xsi:type="dcterms:W3CDTF">2006-08-16T00:00:00Z</dcterms:created>
  <dcterms:modified xsi:type="dcterms:W3CDTF">2025-05-06T14:40:53Z</dcterms:modified>
  <dc:identifier>DAGAQM2tobM</dc:identifier>
</cp:coreProperties>
</file>